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charts/chart3.xml" ContentType="application/vnd.openxmlformats-officedocument.drawingml.char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7" r:id="rId3"/>
    <p:sldId id="330" r:id="rId4"/>
    <p:sldId id="274" r:id="rId5"/>
    <p:sldId id="342" r:id="rId6"/>
    <p:sldId id="286" r:id="rId7"/>
    <p:sldId id="321" r:id="rId8"/>
    <p:sldId id="343" r:id="rId9"/>
    <p:sldId id="320" r:id="rId10"/>
    <p:sldId id="322" r:id="rId11"/>
    <p:sldId id="345" r:id="rId12"/>
    <p:sldId id="314" r:id="rId13"/>
    <p:sldId id="332" r:id="rId14"/>
    <p:sldId id="336" r:id="rId15"/>
    <p:sldId id="346" r:id="rId16"/>
    <p:sldId id="326" r:id="rId17"/>
    <p:sldId id="275" r:id="rId18"/>
    <p:sldId id="341" r:id="rId19"/>
    <p:sldId id="263" r:id="rId20"/>
    <p:sldId id="259" r:id="rId21"/>
    <p:sldId id="297" r:id="rId22"/>
    <p:sldId id="266" r:id="rId23"/>
    <p:sldId id="261" r:id="rId24"/>
    <p:sldId id="310" r:id="rId25"/>
    <p:sldId id="277" r:id="rId26"/>
    <p:sldId id="272" r:id="rId27"/>
    <p:sldId id="340" r:id="rId28"/>
    <p:sldId id="337" r:id="rId29"/>
    <p:sldId id="338" r:id="rId30"/>
    <p:sldId id="329" r:id="rId31"/>
    <p:sldId id="347" r:id="rId32"/>
    <p:sldId id="319" r:id="rId33"/>
    <p:sldId id="260" r:id="rId34"/>
    <p:sldId id="278" r:id="rId35"/>
  </p:sldIdLst>
  <p:sldSz cx="9144000" cy="6858000" type="screen4x3"/>
  <p:notesSz cx="6808788" cy="994092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67673" autoAdjust="0"/>
  </p:normalViewPr>
  <p:slideViewPr>
    <p:cSldViewPr>
      <p:cViewPr varScale="1">
        <p:scale>
          <a:sx n="75" d="100"/>
          <a:sy n="75" d="100"/>
        </p:scale>
        <p:origin x="-1320" y="-96"/>
      </p:cViewPr>
      <p:guideLst>
        <p:guide orient="horz" pos="2160"/>
        <p:guide pos="2880"/>
      </p:guideLst>
    </p:cSldViewPr>
  </p:slideViewPr>
  <p:outlineViewPr>
    <p:cViewPr>
      <p:scale>
        <a:sx n="33" d="100"/>
        <a:sy n="33" d="100"/>
      </p:scale>
      <p:origin x="0" y="438"/>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kf\Documents\Priv&#233;\Badminton\Membres\2015-2016\Statistiques_2015-2016.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mkf\Documents\Priv&#233;\Badminton\Membres\2015-2016\Statistiques_2015-2016.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mkf\Documents\Priv&#233;\Badminton\Membres\2015-2016\Statistiques_2015-2016.xlsx" TargetMode="Externa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Documents%20and%20Settings\mkf\Mes%20documents\Priv&#233;\Badminton\Resp.%20junior\Cours%20juniors%202011-2012%20participants%20connect&#233;.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lang val="fr-FR"/>
  <c:style val="10"/>
  <c:pivotSource>
    <c:name>[Statistiques_2015-2016.xlsx]Sexe!Tableau croisé Sexe</c:name>
    <c:fmtId val="2"/>
  </c:pivotSource>
  <c:chart>
    <c:title>
      <c:tx>
        <c:rich>
          <a:bodyPr/>
          <a:lstStyle/>
          <a:p>
            <a:pPr>
              <a:defRPr/>
            </a:pPr>
            <a:r>
              <a:rPr lang="en-US"/>
              <a:t>Filles / Garçons</a:t>
            </a:r>
          </a:p>
        </c:rich>
      </c:tx>
      <c:layout/>
    </c:title>
    <c:pivotFmts>
      <c:pivotFmt>
        <c:idx val="0"/>
        <c:dLbl>
          <c:idx val="0"/>
          <c:showCatName val="1"/>
          <c:showPercent val="1"/>
          <c:extLst xmlns:c16r2="http://schemas.microsoft.com/office/drawing/2015/06/chart">
            <c:ext xmlns:c15="http://schemas.microsoft.com/office/drawing/2012/chart" uri="{CE6537A1-D6FC-4f65-9D91-7224C49458BB}"/>
          </c:extLst>
        </c:dLbl>
      </c:pivotFmt>
      <c:pivotFmt>
        <c:idx val="1"/>
        <c:marker>
          <c:symbol val="none"/>
        </c:marker>
        <c:dLbl>
          <c:idx val="0"/>
          <c:spPr/>
          <c:txPr>
            <a:bodyPr/>
            <a:lstStyle/>
            <a:p>
              <a:pPr>
                <a:defRPr sz="1400" b="1"/>
              </a:pPr>
              <a:endParaRPr lang="fr-FR"/>
            </a:p>
          </c:txPr>
          <c:showCatName val="1"/>
          <c:showPercent val="1"/>
          <c:extLst xmlns:c16r2="http://schemas.microsoft.com/office/drawing/2015/06/chart">
            <c:ext xmlns:c15="http://schemas.microsoft.com/office/drawing/2012/chart" uri="{CE6537A1-D6FC-4f65-9D91-7224C49458BB}"/>
          </c:extLst>
        </c:dLbl>
      </c:pivotFmt>
    </c:pivotFmts>
    <c:plotArea>
      <c:layout/>
      <c:pieChart>
        <c:varyColors val="1"/>
        <c:ser>
          <c:idx val="0"/>
          <c:order val="0"/>
          <c:tx>
            <c:strRef>
              <c:f>Sexe!$B$3</c:f>
              <c:strCache>
                <c:ptCount val="1"/>
                <c:pt idx="0">
                  <c:v>Total</c:v>
                </c:pt>
              </c:strCache>
            </c:strRef>
          </c:tx>
          <c:dLbls>
            <c:spPr>
              <a:noFill/>
              <a:ln>
                <a:noFill/>
              </a:ln>
              <a:effectLst/>
            </c:spPr>
            <c:txPr>
              <a:bodyPr/>
              <a:lstStyle/>
              <a:p>
                <a:pPr>
                  <a:defRPr sz="1400" b="1"/>
                </a:pPr>
                <a:endParaRPr lang="fr-FR"/>
              </a:p>
            </c:txPr>
            <c:showCatName val="1"/>
            <c:showPercent val="1"/>
            <c:showLeaderLines val="1"/>
            <c:extLst xmlns:c16r2="http://schemas.microsoft.com/office/drawing/2015/06/chart">
              <c:ext xmlns:c15="http://schemas.microsoft.com/office/drawing/2012/chart" uri="{CE6537A1-D6FC-4f65-9D91-7224C49458BB}"/>
            </c:extLst>
          </c:dLbls>
          <c:cat>
            <c:strRef>
              <c:f>Sexe!$A$4:$A$6</c:f>
              <c:strCache>
                <c:ptCount val="2"/>
                <c:pt idx="0">
                  <c:v>Filles</c:v>
                </c:pt>
                <c:pt idx="1">
                  <c:v>Garçons</c:v>
                </c:pt>
              </c:strCache>
            </c:strRef>
          </c:cat>
          <c:val>
            <c:numRef>
              <c:f>Sexe!$B$4:$B$6</c:f>
              <c:numCache>
                <c:formatCode>General</c:formatCode>
                <c:ptCount val="2"/>
                <c:pt idx="0">
                  <c:v>23</c:v>
                </c:pt>
                <c:pt idx="1">
                  <c:v>33</c:v>
                </c:pt>
              </c:numCache>
            </c:numRef>
          </c:val>
          <c:extLst xmlns:c16r2="http://schemas.microsoft.com/office/drawing/2015/06/chart">
            <c:ext xmlns:c16="http://schemas.microsoft.com/office/drawing/2014/chart" uri="{C3380CC4-5D6E-409C-BE32-E72D297353CC}">
              <c16:uniqueId val="{00000000-0D44-40BB-A990-A2D4FBDCDE79}"/>
            </c:ext>
          </c:extLst>
        </c:ser>
        <c:dLbls>
          <c:showCatName val="1"/>
          <c:showPercent val="1"/>
        </c:dLbls>
        <c:firstSliceAng val="0"/>
      </c:pieChart>
    </c:plotArea>
    <c:plotVisOnly val="1"/>
    <c:dispBlanksAs val="zero"/>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fr-FR"/>
  <c:style val="16"/>
  <c:pivotSource>
    <c:name>[Statistiques_2015-2016.xlsx]Sexe!Tableau croisé Sexe</c:name>
    <c:fmtId val="4"/>
  </c:pivotSource>
  <c:chart>
    <c:title>
      <c:tx>
        <c:rich>
          <a:bodyPr/>
          <a:lstStyle/>
          <a:p>
            <a:pPr>
              <a:defRPr/>
            </a:pPr>
            <a:r>
              <a:rPr lang="en-US"/>
              <a:t>Ages</a:t>
            </a:r>
          </a:p>
        </c:rich>
      </c:tx>
      <c:layout/>
    </c:title>
    <c:pivotFmts>
      <c:pivotFmt>
        <c:idx val="0"/>
      </c:pivotFmt>
      <c:pivotFmt>
        <c:idx val="1"/>
        <c:marker>
          <c:symbol val="none"/>
        </c:marker>
        <c:dLbl>
          <c:idx val="0"/>
          <c:delete val="1"/>
          <c:extLst xmlns:c16r2="http://schemas.microsoft.com/office/drawing/2015/06/chart">
            <c:ext xmlns:c15="http://schemas.microsoft.com/office/drawing/2012/chart" uri="{CE6537A1-D6FC-4f65-9D91-7224C49458BB}"/>
          </c:extLst>
        </c:dLbl>
      </c:pivotFmt>
    </c:pivotFmts>
    <c:plotArea>
      <c:layout/>
      <c:barChart>
        <c:barDir val="col"/>
        <c:grouping val="clustered"/>
        <c:ser>
          <c:idx val="0"/>
          <c:order val="0"/>
          <c:tx>
            <c:strRef>
              <c:f>Sexe!$B$3</c:f>
              <c:strCache>
                <c:ptCount val="1"/>
                <c:pt idx="0">
                  <c:v>Total</c:v>
                </c:pt>
              </c:strCache>
            </c:strRef>
          </c:tx>
          <c:cat>
            <c:strRef>
              <c:f>Sexe!$A$4:$A$15</c:f>
              <c:strCache>
                <c:ptCount val="11"/>
                <c:pt idx="0">
                  <c:v>8</c:v>
                </c:pt>
                <c:pt idx="1">
                  <c:v>9</c:v>
                </c:pt>
                <c:pt idx="2">
                  <c:v>10</c:v>
                </c:pt>
                <c:pt idx="3">
                  <c:v>11</c:v>
                </c:pt>
                <c:pt idx="4">
                  <c:v>12</c:v>
                </c:pt>
                <c:pt idx="5">
                  <c:v>13</c:v>
                </c:pt>
                <c:pt idx="6">
                  <c:v>14</c:v>
                </c:pt>
                <c:pt idx="7">
                  <c:v>15</c:v>
                </c:pt>
                <c:pt idx="8">
                  <c:v>16</c:v>
                </c:pt>
                <c:pt idx="9">
                  <c:v>17</c:v>
                </c:pt>
                <c:pt idx="10">
                  <c:v>18</c:v>
                </c:pt>
              </c:strCache>
            </c:strRef>
          </c:cat>
          <c:val>
            <c:numRef>
              <c:f>Sexe!$B$4:$B$15</c:f>
              <c:numCache>
                <c:formatCode>General</c:formatCode>
                <c:ptCount val="11"/>
                <c:pt idx="0">
                  <c:v>2</c:v>
                </c:pt>
                <c:pt idx="1">
                  <c:v>4</c:v>
                </c:pt>
                <c:pt idx="2">
                  <c:v>3</c:v>
                </c:pt>
                <c:pt idx="3">
                  <c:v>9</c:v>
                </c:pt>
                <c:pt idx="4">
                  <c:v>6</c:v>
                </c:pt>
                <c:pt idx="5">
                  <c:v>5</c:v>
                </c:pt>
                <c:pt idx="6">
                  <c:v>3</c:v>
                </c:pt>
                <c:pt idx="7">
                  <c:v>5</c:v>
                </c:pt>
                <c:pt idx="8">
                  <c:v>9</c:v>
                </c:pt>
                <c:pt idx="9">
                  <c:v>6</c:v>
                </c:pt>
                <c:pt idx="10">
                  <c:v>4</c:v>
                </c:pt>
              </c:numCache>
            </c:numRef>
          </c:val>
          <c:extLst xmlns:c16r2="http://schemas.microsoft.com/office/drawing/2015/06/chart">
            <c:ext xmlns:c16="http://schemas.microsoft.com/office/drawing/2014/chart" uri="{C3380CC4-5D6E-409C-BE32-E72D297353CC}">
              <c16:uniqueId val="{00000000-320D-40DA-B3BB-CAD31D500323}"/>
            </c:ext>
          </c:extLst>
        </c:ser>
        <c:axId val="54568832"/>
        <c:axId val="54570368"/>
      </c:barChart>
      <c:catAx>
        <c:axId val="54568832"/>
        <c:scaling>
          <c:orientation val="minMax"/>
        </c:scaling>
        <c:axPos val="b"/>
        <c:numFmt formatCode="General" sourceLinked="0"/>
        <c:majorTickMark val="none"/>
        <c:tickLblPos val="nextTo"/>
        <c:crossAx val="54570368"/>
        <c:crosses val="autoZero"/>
        <c:auto val="1"/>
        <c:lblAlgn val="ctr"/>
        <c:lblOffset val="100"/>
      </c:catAx>
      <c:valAx>
        <c:axId val="54570368"/>
        <c:scaling>
          <c:orientation val="minMax"/>
        </c:scaling>
        <c:axPos val="l"/>
        <c:majorGridlines/>
        <c:numFmt formatCode="General" sourceLinked="1"/>
        <c:majorTickMark val="none"/>
        <c:tickLblPos val="nextTo"/>
        <c:crossAx val="54568832"/>
        <c:crosses val="autoZero"/>
        <c:crossBetween val="between"/>
      </c:valAx>
    </c:plotArea>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fr-FR"/>
  <c:style val="13"/>
  <c:pivotSource>
    <c:name>[Statistiques_2015-2016.xlsx]Feuil7!Tableau croisé Régions</c:name>
    <c:fmtId val="6"/>
  </c:pivotSource>
  <c:chart>
    <c:title>
      <c:tx>
        <c:rich>
          <a:bodyPr/>
          <a:lstStyle/>
          <a:p>
            <a:pPr>
              <a:defRPr/>
            </a:pPr>
            <a:r>
              <a:rPr lang="en-US"/>
              <a:t>Répartition géographique</a:t>
            </a:r>
          </a:p>
        </c:rich>
      </c:tx>
      <c:layout/>
    </c:title>
    <c:pivotFmts>
      <c:pivotFmt>
        <c:idx val="0"/>
        <c:dLbl>
          <c:idx val="0"/>
          <c:showPercent val="1"/>
          <c:extLst xmlns:c16r2="http://schemas.microsoft.com/office/drawing/2015/06/chart">
            <c:ext xmlns:c15="http://schemas.microsoft.com/office/drawing/2012/chart" uri="{CE6537A1-D6FC-4f65-9D91-7224C49458BB}"/>
          </c:extLst>
        </c:dLbl>
      </c:pivotFmt>
      <c:pivotFmt>
        <c:idx val="1"/>
        <c:marker>
          <c:symbol val="none"/>
        </c:marker>
        <c:dLbl>
          <c:idx val="0"/>
          <c:spPr/>
          <c:txPr>
            <a:bodyPr/>
            <a:lstStyle/>
            <a:p>
              <a:pPr>
                <a:defRPr/>
              </a:pPr>
              <a:endParaRPr lang="fr-FR"/>
            </a:p>
          </c:txPr>
          <c:showPercent val="1"/>
          <c:extLst xmlns:c16r2="http://schemas.microsoft.com/office/drawing/2015/06/chart">
            <c:ext xmlns:c15="http://schemas.microsoft.com/office/drawing/2012/chart" uri="{CE6537A1-D6FC-4f65-9D91-7224C49458BB}"/>
          </c:extLst>
        </c:dLbl>
      </c:pivotFmt>
    </c:pivotFmts>
    <c:plotArea>
      <c:layout/>
      <c:pieChart>
        <c:varyColors val="1"/>
        <c:ser>
          <c:idx val="0"/>
          <c:order val="0"/>
          <c:tx>
            <c:strRef>
              <c:f>Feuil7!$B$3</c:f>
              <c:strCache>
                <c:ptCount val="1"/>
                <c:pt idx="0">
                  <c:v>Total</c:v>
                </c:pt>
              </c:strCache>
            </c:strRef>
          </c:tx>
          <c:dLbls>
            <c:spPr>
              <a:noFill/>
              <a:ln>
                <a:noFill/>
              </a:ln>
              <a:effectLst/>
            </c:spPr>
            <c:txPr>
              <a:bodyPr/>
              <a:lstStyle/>
              <a:p>
                <a:pPr>
                  <a:defRPr b="1"/>
                </a:pPr>
                <a:endParaRPr lang="fr-FR"/>
              </a:p>
            </c:txPr>
            <c:showPercent val="1"/>
            <c:showLeaderLines val="1"/>
            <c:extLst xmlns:c16r2="http://schemas.microsoft.com/office/drawing/2015/06/chart">
              <c:ext xmlns:c15="http://schemas.microsoft.com/office/drawing/2012/chart" uri="{CE6537A1-D6FC-4f65-9D91-7224C49458BB}"/>
            </c:extLst>
          </c:dLbls>
          <c:cat>
            <c:strRef>
              <c:f>Feuil7!$A$4:$A$8</c:f>
              <c:strCache>
                <c:ptCount val="4"/>
                <c:pt idx="0">
                  <c:v>France</c:v>
                </c:pt>
                <c:pt idx="1">
                  <c:v>Genève</c:v>
                </c:pt>
                <c:pt idx="2">
                  <c:v>Suisse</c:v>
                </c:pt>
                <c:pt idx="3">
                  <c:v>Versoix</c:v>
                </c:pt>
              </c:strCache>
            </c:strRef>
          </c:cat>
          <c:val>
            <c:numRef>
              <c:f>Feuil7!$B$4:$B$8</c:f>
              <c:numCache>
                <c:formatCode>General</c:formatCode>
                <c:ptCount val="4"/>
                <c:pt idx="0">
                  <c:v>5</c:v>
                </c:pt>
                <c:pt idx="1">
                  <c:v>15</c:v>
                </c:pt>
                <c:pt idx="2">
                  <c:v>2</c:v>
                </c:pt>
                <c:pt idx="3">
                  <c:v>34</c:v>
                </c:pt>
              </c:numCache>
            </c:numRef>
          </c:val>
          <c:extLst xmlns:c16r2="http://schemas.microsoft.com/office/drawing/2015/06/chart">
            <c:ext xmlns:c16="http://schemas.microsoft.com/office/drawing/2014/chart" uri="{C3380CC4-5D6E-409C-BE32-E72D297353CC}">
              <c16:uniqueId val="{00000000-7F0B-4EF3-A5ED-AC525AB5C994}"/>
            </c:ext>
          </c:extLst>
        </c:ser>
        <c:dLbls>
          <c:showPercent val="1"/>
        </c:dLbls>
        <c:firstSliceAng val="0"/>
      </c:pieChart>
    </c:plotArea>
    <c:legend>
      <c:legendPos val="r"/>
      <c:layout/>
      <c:txPr>
        <a:bodyPr/>
        <a:lstStyle/>
        <a:p>
          <a:pPr>
            <a:defRPr b="1"/>
          </a:pPr>
          <a:endParaRPr lang="fr-FR"/>
        </a:p>
      </c:txPr>
    </c:legend>
    <c:plotVisOnly val="1"/>
    <c:dispBlanksAs val="zero"/>
  </c:chart>
  <c:txPr>
    <a:bodyPr/>
    <a:lstStyle/>
    <a:p>
      <a:pPr>
        <a:defRPr sz="1800"/>
      </a:pPr>
      <a:endParaRPr lang="fr-FR"/>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fr-FR"/>
  <c:clrMapOvr bg1="lt1" tx1="dk1" bg2="lt2" tx2="dk2" accent1="accent1" accent2="accent2" accent3="accent3" accent4="accent4" accent5="accent5" accent6="accent6" hlink="hlink" folHlink="folHlink"/>
  <c:chart>
    <c:view3D>
      <c:rotX val="30"/>
      <c:perspective val="30"/>
    </c:view3D>
    <c:plotArea>
      <c:layout/>
      <c:pie3DChart>
        <c:varyColors val="1"/>
        <c:dLbls>
          <c:showCatName val="1"/>
          <c:showPercent val="1"/>
        </c:dLbls>
      </c:pie3DChart>
      <c:spPr>
        <a:noFill/>
        <a:ln w="25400">
          <a:noFill/>
        </a:ln>
      </c:spPr>
    </c:plotArea>
    <c:plotVisOnly val="1"/>
    <c:dispBlanksAs val="zero"/>
  </c:chart>
  <c:externalData r:id="rId2"/>
  <c:userShapes r:id="rId3"/>
</c:chartSpace>
</file>

<file path=ppt/drawings/_rels/drawing1.xml.rels><?xml version="1.0" encoding="UTF-8" standalone="yes"?>
<Relationships xmlns="http://schemas.openxmlformats.org/package/2006/relationships"><Relationship Id="rId1" Type="http://schemas.openxmlformats.org/officeDocument/2006/relationships/image" Target="../media/image10.jpeg"/></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pic>
      <cdr:nvPicPr>
        <cdr:cNvPr id="2" name="Image 1" descr="IMG_3099.JPG"/>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7858180" cy="4429156"/>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0678" cy="496507"/>
          </a:xfrm>
          <a:prstGeom prst="rect">
            <a:avLst/>
          </a:prstGeom>
        </p:spPr>
        <p:txBody>
          <a:bodyPr vert="horz" lIns="88349" tIns="44175" rIns="88349" bIns="44175" rtlCol="0"/>
          <a:lstStyle>
            <a:lvl1pPr algn="l">
              <a:defRPr sz="1200"/>
            </a:lvl1pPr>
          </a:lstStyle>
          <a:p>
            <a:endParaRPr lang="fr-CH"/>
          </a:p>
        </p:txBody>
      </p:sp>
      <p:sp>
        <p:nvSpPr>
          <p:cNvPr id="3" name="Espace réservé de la date 2"/>
          <p:cNvSpPr>
            <a:spLocks noGrp="1"/>
          </p:cNvSpPr>
          <p:nvPr>
            <p:ph type="dt" idx="1"/>
          </p:nvPr>
        </p:nvSpPr>
        <p:spPr>
          <a:xfrm>
            <a:off x="3856589" y="0"/>
            <a:ext cx="2950678" cy="496507"/>
          </a:xfrm>
          <a:prstGeom prst="rect">
            <a:avLst/>
          </a:prstGeom>
        </p:spPr>
        <p:txBody>
          <a:bodyPr vert="horz" lIns="88349" tIns="44175" rIns="88349" bIns="44175" rtlCol="0"/>
          <a:lstStyle>
            <a:lvl1pPr algn="r">
              <a:defRPr sz="1200"/>
            </a:lvl1pPr>
          </a:lstStyle>
          <a:p>
            <a:fld id="{AA31FA3B-4262-4B7A-9E7F-C07D2C27C53A}" type="datetimeFigureOut">
              <a:rPr lang="fr-FR" smtClean="0"/>
              <a:pPr/>
              <a:t>05/06/2016</a:t>
            </a:fld>
            <a:endParaRPr lang="fr-CH"/>
          </a:p>
        </p:txBody>
      </p:sp>
      <p:sp>
        <p:nvSpPr>
          <p:cNvPr id="4" name="Espace réservé de l'image des diapositives 3"/>
          <p:cNvSpPr>
            <a:spLocks noGrp="1" noRot="1" noChangeAspect="1"/>
          </p:cNvSpPr>
          <p:nvPr>
            <p:ph type="sldImg" idx="2"/>
          </p:nvPr>
        </p:nvSpPr>
        <p:spPr>
          <a:xfrm>
            <a:off x="920750" y="746125"/>
            <a:ext cx="4967288" cy="3727450"/>
          </a:xfrm>
          <a:prstGeom prst="rect">
            <a:avLst/>
          </a:prstGeom>
          <a:noFill/>
          <a:ln w="12700">
            <a:solidFill>
              <a:prstClr val="black"/>
            </a:solidFill>
          </a:ln>
        </p:spPr>
        <p:txBody>
          <a:bodyPr vert="horz" lIns="88349" tIns="44175" rIns="88349" bIns="44175" rtlCol="0" anchor="ctr"/>
          <a:lstStyle/>
          <a:p>
            <a:endParaRPr lang="fr-CH"/>
          </a:p>
        </p:txBody>
      </p:sp>
      <p:sp>
        <p:nvSpPr>
          <p:cNvPr id="5" name="Espace réservé des commentaires 4"/>
          <p:cNvSpPr>
            <a:spLocks noGrp="1"/>
          </p:cNvSpPr>
          <p:nvPr>
            <p:ph type="body" sz="quarter" idx="3"/>
          </p:nvPr>
        </p:nvSpPr>
        <p:spPr>
          <a:xfrm>
            <a:off x="680575" y="4721438"/>
            <a:ext cx="5447639" cy="4473185"/>
          </a:xfrm>
          <a:prstGeom prst="rect">
            <a:avLst/>
          </a:prstGeom>
        </p:spPr>
        <p:txBody>
          <a:bodyPr vert="horz" lIns="88349" tIns="44175" rIns="88349" bIns="44175"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0" y="9442876"/>
            <a:ext cx="2950678" cy="496507"/>
          </a:xfrm>
          <a:prstGeom prst="rect">
            <a:avLst/>
          </a:prstGeom>
        </p:spPr>
        <p:txBody>
          <a:bodyPr vert="horz" lIns="88349" tIns="44175" rIns="88349" bIns="44175"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56589" y="9442876"/>
            <a:ext cx="2950678" cy="496507"/>
          </a:xfrm>
          <a:prstGeom prst="rect">
            <a:avLst/>
          </a:prstGeom>
        </p:spPr>
        <p:txBody>
          <a:bodyPr vert="horz" lIns="88349" tIns="44175" rIns="88349" bIns="44175" rtlCol="0" anchor="b"/>
          <a:lstStyle>
            <a:lvl1pPr algn="r">
              <a:defRPr sz="1200"/>
            </a:lvl1pPr>
          </a:lstStyle>
          <a:p>
            <a:fld id="{8155B6DC-81AA-4E1D-9CE3-504C599F8BC5}" type="slidenum">
              <a:rPr lang="fr-CH" smtClean="0"/>
              <a:pPr/>
              <a:t>‹N°›</a:t>
            </a:fld>
            <a:endParaRPr lang="fr-CH"/>
          </a:p>
        </p:txBody>
      </p:sp>
    </p:spTree>
    <p:extLst>
      <p:ext uri="{BB962C8B-B14F-4D97-AF65-F5344CB8AC3E}">
        <p14:creationId xmlns="" xmlns:p14="http://schemas.microsoft.com/office/powerpoint/2010/main" val="3237652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buFont typeface="Arial" pitchFamily="34" charset="0"/>
              <a:buChar char="•"/>
            </a:pPr>
            <a:r>
              <a:rPr lang="fr-CH" dirty="0"/>
              <a:t> Bienvenue</a:t>
            </a:r>
            <a:r>
              <a:rPr lang="fr-CH" baseline="0" dirty="0"/>
              <a:t> aux membres</a:t>
            </a:r>
          </a:p>
          <a:p>
            <a:pPr>
              <a:buFont typeface="Arial" pitchFamily="34" charset="0"/>
              <a:buChar char="•"/>
            </a:pPr>
            <a:r>
              <a:rPr lang="fr-CH" dirty="0"/>
              <a:t> Bienvenue</a:t>
            </a:r>
            <a:r>
              <a:rPr lang="fr-CH" baseline="0" dirty="0"/>
              <a:t> aux parents de juniors</a:t>
            </a:r>
          </a:p>
          <a:p>
            <a:pPr>
              <a:buFont typeface="Arial" pitchFamily="34" charset="0"/>
              <a:buChar char="•"/>
            </a:pPr>
            <a:r>
              <a:rPr lang="fr-CH" baseline="0" dirty="0"/>
              <a:t> Bienvenue à M. John Kummer (Commissaire Délégué du service des Sport de la Commune de Versoix)</a:t>
            </a:r>
          </a:p>
          <a:p>
            <a:pPr>
              <a:buFont typeface="Arial" pitchFamily="34" charset="0"/>
              <a:buChar char="•"/>
            </a:pPr>
            <a:endParaRPr lang="fr-CH" baseline="0" dirty="0"/>
          </a:p>
          <a:p>
            <a:pPr>
              <a:buFont typeface="Arial" pitchFamily="34" charset="0"/>
              <a:buChar char="•"/>
            </a:pPr>
            <a:r>
              <a:rPr lang="fr-CH" baseline="0" dirty="0"/>
              <a:t> N’oubliez pas de signer la  feuille de présence et récupérer les 20 CHF de caution pour le adultes</a:t>
            </a:r>
            <a:endParaRPr lang="fr-CH" dirty="0"/>
          </a:p>
        </p:txBody>
      </p:sp>
      <p:sp>
        <p:nvSpPr>
          <p:cNvPr id="4" name="Espace réservé du numéro de diapositive 3"/>
          <p:cNvSpPr>
            <a:spLocks noGrp="1"/>
          </p:cNvSpPr>
          <p:nvPr>
            <p:ph type="sldNum" sz="quarter" idx="10"/>
          </p:nvPr>
        </p:nvSpPr>
        <p:spPr/>
        <p:txBody>
          <a:bodyPr/>
          <a:lstStyle/>
          <a:p>
            <a:fld id="{8155B6DC-81AA-4E1D-9CE3-504C599F8BC5}" type="slidenum">
              <a:rPr lang="fr-CH" smtClean="0"/>
              <a:pPr/>
              <a:t>1</a:t>
            </a:fld>
            <a:endParaRPr lang="fr-CH"/>
          </a:p>
        </p:txBody>
      </p:sp>
    </p:spTree>
    <p:extLst>
      <p:ext uri="{BB962C8B-B14F-4D97-AF65-F5344CB8AC3E}">
        <p14:creationId xmlns="" xmlns:p14="http://schemas.microsoft.com/office/powerpoint/2010/main" val="1466157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165655" indent="-165655">
              <a:buFont typeface="Arial" panose="020B0604020202020204" pitchFamily="34" charset="0"/>
              <a:buChar char="•"/>
            </a:pPr>
            <a:r>
              <a:rPr lang="fr-CH" dirty="0"/>
              <a:t>Rappel : Le challenge</a:t>
            </a:r>
            <a:r>
              <a:rPr lang="fr-CH" baseline="0" dirty="0"/>
              <a:t> Françoise </a:t>
            </a:r>
            <a:r>
              <a:rPr lang="fr-CH" baseline="0" dirty="0" err="1"/>
              <a:t>Schurter</a:t>
            </a:r>
            <a:r>
              <a:rPr lang="fr-CH" baseline="0" dirty="0"/>
              <a:t> récompense le(la) joueur(</a:t>
            </a:r>
            <a:r>
              <a:rPr lang="fr-CH" baseline="0" dirty="0" err="1"/>
              <a:t>euse</a:t>
            </a:r>
            <a:r>
              <a:rPr lang="fr-CH" baseline="0" dirty="0"/>
              <a:t>) qui a obtenu la plus grande proportion de matchs gagnés en interclubs pour Versoix.</a:t>
            </a:r>
          </a:p>
          <a:p>
            <a:pPr marL="607402" lvl="1" indent="-165655">
              <a:buFont typeface="Arial" panose="020B0604020202020204" pitchFamily="34" charset="0"/>
              <a:buChar char="•"/>
            </a:pPr>
            <a:r>
              <a:rPr lang="fr-CH" baseline="0" dirty="0"/>
              <a:t>Ne tiens pas comptes des autres compétitions telles que les tournois</a:t>
            </a:r>
          </a:p>
          <a:p>
            <a:pPr marL="607402" lvl="1" indent="-165655">
              <a:buFont typeface="Arial" panose="020B0604020202020204" pitchFamily="34" charset="0"/>
              <a:buChar char="•"/>
            </a:pPr>
            <a:r>
              <a:rPr lang="fr-CH" baseline="0" dirty="0"/>
              <a:t>Ne tiens pas compte de la ligue ou du niveau des adversaires</a:t>
            </a:r>
          </a:p>
          <a:p>
            <a:pPr marL="607402" lvl="1" indent="-165655">
              <a:buFont typeface="Arial" panose="020B0604020202020204" pitchFamily="34" charset="0"/>
              <a:buChar char="•"/>
            </a:pPr>
            <a:r>
              <a:rPr lang="fr-CH" baseline="0" dirty="0"/>
              <a:t>Pondération de 50% pour les doubles et les mixtes</a:t>
            </a:r>
          </a:p>
          <a:p>
            <a:pPr marL="607402" lvl="1" indent="-165655">
              <a:buFont typeface="Arial" panose="020B0604020202020204" pitchFamily="34" charset="0"/>
              <a:buChar char="•"/>
            </a:pPr>
            <a:r>
              <a:rPr lang="fr-CH" baseline="0" dirty="0"/>
              <a:t>Contrainte : Participé à un minimum de matchs IC</a:t>
            </a:r>
          </a:p>
          <a:p>
            <a:pPr marL="441747" lvl="1" indent="0">
              <a:buFont typeface="Arial" panose="020B0604020202020204" pitchFamily="34" charset="0"/>
              <a:buNone/>
            </a:pPr>
            <a:endParaRPr lang="fr-CH" baseline="0" dirty="0"/>
          </a:p>
          <a:p>
            <a:pPr marL="150202" lvl="0" indent="-165655">
              <a:buFont typeface="Arial" panose="020B0604020202020204" pitchFamily="34" charset="0"/>
              <a:buChar char="•"/>
            </a:pPr>
            <a:r>
              <a:rPr lang="fr-CH" baseline="0" dirty="0"/>
              <a:t>Cette année comme l’année passée, nous avons une personne qui a réussi l’exploit de ne perdre aucun match tout au long de la saison.</a:t>
            </a:r>
          </a:p>
          <a:p>
            <a:pPr marL="150202" lvl="0" indent="-165655">
              <a:buFont typeface="Arial" panose="020B0604020202020204" pitchFamily="34" charset="0"/>
              <a:buChar char="•"/>
            </a:pPr>
            <a:r>
              <a:rPr lang="fr-CH" baseline="0" dirty="0"/>
              <a:t>Et comme la saison passée, c’est à nouveau chez les dames que nous avons trouvé notre championne de cette année, puisqu’il s’agit de Florina.</a:t>
            </a:r>
          </a:p>
          <a:p>
            <a:pPr marL="150202" lvl="0" indent="-165655">
              <a:buFont typeface="Arial" panose="020B0604020202020204" pitchFamily="34" charset="0"/>
              <a:buChar char="•"/>
            </a:pPr>
            <a:r>
              <a:rPr lang="fr-CH" baseline="0" dirty="0"/>
              <a:t>Remise trophée : Fanny =&gt; Florina</a:t>
            </a:r>
          </a:p>
          <a:p>
            <a:pPr marL="150202" lvl="0" indent="-165655">
              <a:buFont typeface="Arial" panose="020B0604020202020204" pitchFamily="34" charset="0"/>
              <a:buChar char="•"/>
            </a:pPr>
            <a:r>
              <a:rPr lang="fr-CH" baseline="0" dirty="0"/>
              <a:t>Remarques :</a:t>
            </a:r>
          </a:p>
          <a:p>
            <a:pPr marL="607402" lvl="1" indent="-165655">
              <a:buFont typeface="Arial" panose="020B0604020202020204" pitchFamily="34" charset="0"/>
              <a:buChar char="•"/>
            </a:pPr>
            <a:r>
              <a:rPr lang="fr-CH" baseline="0" dirty="0"/>
              <a:t>Les joueurs de Versoix 2 occupent quasiment toutes les premières positions du classement</a:t>
            </a:r>
          </a:p>
          <a:p>
            <a:pPr marL="607402" lvl="1" indent="-165655">
              <a:buFont typeface="Arial" panose="020B0604020202020204" pitchFamily="34" charset="0"/>
              <a:buChar char="•"/>
            </a:pPr>
            <a:r>
              <a:rPr lang="fr-CH" baseline="0" dirty="0"/>
              <a:t>Aussi féliciter Carla, 10 simples gagnés et seules deux défaites en double, score énorme!</a:t>
            </a:r>
          </a:p>
          <a:p>
            <a:pPr marL="607402" lvl="1" indent="-165655">
              <a:buFont typeface="Arial" panose="020B0604020202020204" pitchFamily="34" charset="0"/>
              <a:buChar char="•"/>
            </a:pPr>
            <a:r>
              <a:rPr lang="fr-CH" baseline="0" dirty="0"/>
              <a:t>Je pense qu’on peut aussi féliciter Bryan. Gagné tous les matchs avec son équipe, défaite lors de ses remplacements entre autres en 2</a:t>
            </a:r>
            <a:r>
              <a:rPr lang="fr-CH" baseline="30000" dirty="0"/>
              <a:t>ème</a:t>
            </a:r>
            <a:r>
              <a:rPr lang="fr-CH" baseline="0" dirty="0"/>
              <a:t> ligue.</a:t>
            </a:r>
          </a:p>
          <a:p>
            <a:pPr marL="150202" lvl="0" indent="-165655">
              <a:buFont typeface="Arial" panose="020B0604020202020204" pitchFamily="34" charset="0"/>
              <a:buChar char="•"/>
            </a:pPr>
            <a:endParaRPr lang="fr-CH" baseline="0" dirty="0"/>
          </a:p>
          <a:p>
            <a:pPr marL="165655" indent="-165655">
              <a:buFont typeface="Arial" panose="020B0604020202020204" pitchFamily="34" charset="0"/>
              <a:buChar char="•"/>
            </a:pPr>
            <a:endParaRPr lang="fr-CH" dirty="0"/>
          </a:p>
          <a:p>
            <a:pPr marL="607402" lvl="1" indent="-165655">
              <a:buFont typeface="Arial" panose="020B0604020202020204" pitchFamily="34" charset="0"/>
              <a:buChar char="•"/>
            </a:pPr>
            <a:endParaRPr lang="fr-CH" dirty="0"/>
          </a:p>
        </p:txBody>
      </p:sp>
      <p:sp>
        <p:nvSpPr>
          <p:cNvPr id="4" name="Espace réservé du numéro de diapositive 3"/>
          <p:cNvSpPr>
            <a:spLocks noGrp="1"/>
          </p:cNvSpPr>
          <p:nvPr>
            <p:ph type="sldNum" sz="quarter" idx="10"/>
          </p:nvPr>
        </p:nvSpPr>
        <p:spPr/>
        <p:txBody>
          <a:bodyPr/>
          <a:lstStyle/>
          <a:p>
            <a:fld id="{8155B6DC-81AA-4E1D-9CE3-504C599F8BC5}" type="slidenum">
              <a:rPr lang="fr-CH" smtClean="0"/>
              <a:pPr/>
              <a:t>10</a:t>
            </a:fld>
            <a:endParaRPr lang="fr-CH"/>
          </a:p>
        </p:txBody>
      </p:sp>
    </p:spTree>
    <p:extLst>
      <p:ext uri="{BB962C8B-B14F-4D97-AF65-F5344CB8AC3E}">
        <p14:creationId xmlns="" xmlns:p14="http://schemas.microsoft.com/office/powerpoint/2010/main" val="4093779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buFontTx/>
              <a:buNone/>
            </a:pPr>
            <a:r>
              <a:rPr lang="fr-CH" baseline="0" dirty="0"/>
              <a:t>Les compétiteurs ont également à de nombreux tournois cette année avec parfois d’excellent résultats.</a:t>
            </a:r>
          </a:p>
          <a:p>
            <a:pPr>
              <a:buFontTx/>
              <a:buNone/>
            </a:pPr>
            <a:r>
              <a:rPr lang="fr-CH" baseline="0" dirty="0"/>
              <a:t>Entre autre de la part de nos juniors compétiteurs qui ont participer à de nombreux tournois adultes cette année.</a:t>
            </a:r>
          </a:p>
          <a:p>
            <a:pPr>
              <a:buFontTx/>
              <a:buNone/>
            </a:pPr>
            <a:endParaRPr lang="fr-CH" baseline="0" dirty="0"/>
          </a:p>
          <a:p>
            <a:pPr>
              <a:buFontTx/>
              <a:buNone/>
            </a:pPr>
            <a:r>
              <a:rPr lang="fr-CH" baseline="0" dirty="0"/>
              <a:t>Je ne citerai pas tous les résultats obtenus cette saison, si ce n’est quand même le titre de championnes genevoises en double dames de Fanny avec sa partenaire Vicky.</a:t>
            </a:r>
          </a:p>
          <a:p>
            <a:pPr>
              <a:buFontTx/>
              <a:buNone/>
            </a:pPr>
            <a:r>
              <a:rPr lang="fr-CH" baseline="0" dirty="0"/>
              <a:t>Félicitations!!</a:t>
            </a:r>
          </a:p>
        </p:txBody>
      </p:sp>
      <p:sp>
        <p:nvSpPr>
          <p:cNvPr id="4" name="Espace réservé du numéro de diapositive 3"/>
          <p:cNvSpPr>
            <a:spLocks noGrp="1"/>
          </p:cNvSpPr>
          <p:nvPr>
            <p:ph type="sldNum" sz="quarter" idx="10"/>
          </p:nvPr>
        </p:nvSpPr>
        <p:spPr/>
        <p:txBody>
          <a:bodyPr/>
          <a:lstStyle/>
          <a:p>
            <a:fld id="{8155B6DC-81AA-4E1D-9CE3-504C599F8BC5}" type="slidenum">
              <a:rPr lang="fr-CH" smtClean="0"/>
              <a:pPr/>
              <a:t>11</a:t>
            </a:fld>
            <a:endParaRPr lang="fr-CH"/>
          </a:p>
        </p:txBody>
      </p:sp>
    </p:spTree>
    <p:extLst>
      <p:ext uri="{BB962C8B-B14F-4D97-AF65-F5344CB8AC3E}">
        <p14:creationId xmlns="" xmlns:p14="http://schemas.microsoft.com/office/powerpoint/2010/main" val="575724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buFontTx/>
              <a:buChar char="-"/>
            </a:pPr>
            <a:r>
              <a:rPr lang="fr-CH" baseline="0" dirty="0"/>
              <a:t>Cette saison, bonne participation des juniors à des tournois en dehors du canton.</a:t>
            </a:r>
          </a:p>
          <a:p>
            <a:pPr>
              <a:buFontTx/>
              <a:buChar char="-"/>
            </a:pPr>
            <a:r>
              <a:rPr lang="fr-CH" baseline="0" dirty="0"/>
              <a:t>Il est vrai que nous encourageons nos juniors participer à tournoi hors du canton qui sont généralement payant en leur remboursant les frais d’inscription.</a:t>
            </a:r>
          </a:p>
        </p:txBody>
      </p:sp>
      <p:sp>
        <p:nvSpPr>
          <p:cNvPr id="4" name="Espace réservé du numéro de diapositive 3"/>
          <p:cNvSpPr>
            <a:spLocks noGrp="1"/>
          </p:cNvSpPr>
          <p:nvPr>
            <p:ph type="sldNum" sz="quarter" idx="10"/>
          </p:nvPr>
        </p:nvSpPr>
        <p:spPr/>
        <p:txBody>
          <a:bodyPr/>
          <a:lstStyle/>
          <a:p>
            <a:fld id="{8155B6DC-81AA-4E1D-9CE3-504C599F8BC5}" type="slidenum">
              <a:rPr lang="fr-CH" smtClean="0"/>
              <a:pPr/>
              <a:t>12</a:t>
            </a:fld>
            <a:endParaRPr lang="fr-CH"/>
          </a:p>
        </p:txBody>
      </p:sp>
    </p:spTree>
    <p:extLst>
      <p:ext uri="{BB962C8B-B14F-4D97-AF65-F5344CB8AC3E}">
        <p14:creationId xmlns="" xmlns:p14="http://schemas.microsoft.com/office/powerpoint/2010/main" val="575724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buFontTx/>
              <a:buNone/>
            </a:pPr>
            <a:r>
              <a:rPr lang="fr-CH" baseline="0" dirty="0"/>
              <a:t>Là aussi je ne pensais pas citer tous les excellents résultats obtenus cette saison.</a:t>
            </a:r>
          </a:p>
          <a:p>
            <a:pPr>
              <a:buFontTx/>
              <a:buNone/>
            </a:pPr>
            <a:r>
              <a:rPr lang="fr-CH" baseline="0" dirty="0"/>
              <a:t>Mais j’aimerais quand même relever le résultats d’ensemble des jeunes compétiteurs, puisque tous les juniors du VBC qui ont participé à l’ensemble des circuits juniors ont été qualifiés pour les masters (que les 8 meilleures joueurs du canton par catégorie d’âge).</a:t>
            </a:r>
          </a:p>
          <a:p>
            <a:pPr>
              <a:buFontTx/>
              <a:buNone/>
            </a:pPr>
            <a:r>
              <a:rPr lang="fr-CH" baseline="0" dirty="0"/>
              <a:t>Dans les résultats, je citerai tout de même le titre de champions genevois en U13, Thomas et Bastien.</a:t>
            </a:r>
          </a:p>
          <a:p>
            <a:pPr>
              <a:buFontTx/>
              <a:buNone/>
            </a:pPr>
            <a:r>
              <a:rPr lang="fr-CH" baseline="0" dirty="0"/>
              <a:t>Félicitations également à Thibault, vainqueur du masters en catégorie U17/U19 samedi passé.</a:t>
            </a:r>
          </a:p>
        </p:txBody>
      </p:sp>
      <p:sp>
        <p:nvSpPr>
          <p:cNvPr id="4" name="Espace réservé du numéro de diapositive 3"/>
          <p:cNvSpPr>
            <a:spLocks noGrp="1"/>
          </p:cNvSpPr>
          <p:nvPr>
            <p:ph type="sldNum" sz="quarter" idx="10"/>
          </p:nvPr>
        </p:nvSpPr>
        <p:spPr/>
        <p:txBody>
          <a:bodyPr/>
          <a:lstStyle/>
          <a:p>
            <a:fld id="{8155B6DC-81AA-4E1D-9CE3-504C599F8BC5}" type="slidenum">
              <a:rPr lang="fr-CH" smtClean="0"/>
              <a:pPr/>
              <a:t>13</a:t>
            </a:fld>
            <a:endParaRPr lang="fr-CH"/>
          </a:p>
        </p:txBody>
      </p:sp>
    </p:spTree>
    <p:extLst>
      <p:ext uri="{BB962C8B-B14F-4D97-AF65-F5344CB8AC3E}">
        <p14:creationId xmlns="" xmlns:p14="http://schemas.microsoft.com/office/powerpoint/2010/main" val="575724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indent="0">
              <a:buFont typeface="Arial" panose="020B0604020202020204" pitchFamily="34" charset="0"/>
              <a:buNone/>
            </a:pPr>
            <a:r>
              <a:rPr lang="fr-CH" baseline="0" dirty="0"/>
              <a:t>Maintenant, le club ce n’est pas seulement des cours et de la compétitions, nous organisons également d’autres activités au cours de la saison:</a:t>
            </a:r>
          </a:p>
          <a:p>
            <a:pPr marL="165655" indent="-165655">
              <a:buFont typeface="Arial" panose="020B0604020202020204" pitchFamily="34" charset="0"/>
              <a:buChar char="•"/>
            </a:pPr>
            <a:r>
              <a:rPr lang="fr-CH" baseline="0" dirty="0"/>
              <a:t>Camp de badminton destiné à tous les juniors du club</a:t>
            </a:r>
          </a:p>
          <a:p>
            <a:pPr marL="607402" lvl="1" indent="-165655">
              <a:buFont typeface="Arial" panose="020B0604020202020204" pitchFamily="34" charset="0"/>
              <a:buChar char="•"/>
            </a:pPr>
            <a:r>
              <a:rPr lang="fr-CH" baseline="0" dirty="0"/>
              <a:t>Entraînement intensifs badminton</a:t>
            </a:r>
          </a:p>
          <a:p>
            <a:pPr marL="607402" lvl="1" indent="-165655">
              <a:buFont typeface="Arial" panose="020B0604020202020204" pitchFamily="34" charset="0"/>
              <a:buChar char="•"/>
            </a:pPr>
            <a:r>
              <a:rPr lang="fr-CH" baseline="0" dirty="0"/>
              <a:t>Centre sportif du Valais à </a:t>
            </a:r>
            <a:r>
              <a:rPr lang="fr-CH" baseline="0" dirty="0" err="1"/>
              <a:t>Ovronnaz</a:t>
            </a:r>
            <a:endParaRPr lang="fr-CH" baseline="0" dirty="0"/>
          </a:p>
          <a:p>
            <a:pPr marL="607402" lvl="1" indent="-165655">
              <a:buFont typeface="Arial" panose="020B0604020202020204" pitchFamily="34" charset="0"/>
              <a:buChar char="•"/>
            </a:pPr>
            <a:r>
              <a:rPr lang="fr-CH" baseline="0" dirty="0"/>
              <a:t>Déplacement avec le bus de commune</a:t>
            </a:r>
          </a:p>
          <a:p>
            <a:pPr marL="607402" lvl="1" indent="-165655">
              <a:buFont typeface="Arial" panose="020B0604020202020204" pitchFamily="34" charset="0"/>
              <a:buChar char="•"/>
            </a:pPr>
            <a:r>
              <a:rPr lang="fr-CH" baseline="0" dirty="0"/>
              <a:t>Bains le dimanche après-midi</a:t>
            </a:r>
          </a:p>
          <a:p>
            <a:pPr marL="165655" indent="-165655">
              <a:buFont typeface="Arial" panose="020B0604020202020204" pitchFamily="34" charset="0"/>
              <a:buChar char="•"/>
            </a:pPr>
            <a:r>
              <a:rPr lang="fr-CH" baseline="0" dirty="0"/>
              <a:t>Dates : 23-25 octobre 2015</a:t>
            </a:r>
          </a:p>
          <a:p>
            <a:pPr marL="165655" indent="-165655">
              <a:buFont typeface="Arial" panose="020B0604020202020204" pitchFamily="34" charset="0"/>
              <a:buChar char="•"/>
            </a:pPr>
            <a:r>
              <a:rPr lang="fr-CH" baseline="0" dirty="0"/>
              <a:t>Participants : 16 + 4 accompagnants</a:t>
            </a:r>
          </a:p>
          <a:p>
            <a:pPr marL="607402" lvl="1" indent="-165655">
              <a:buFont typeface="Arial" panose="020B0604020202020204" pitchFamily="34" charset="0"/>
              <a:buChar char="•"/>
            </a:pPr>
            <a:r>
              <a:rPr lang="fr-CH" baseline="0" dirty="0"/>
              <a:t>Michael</a:t>
            </a:r>
          </a:p>
          <a:p>
            <a:pPr marL="607402" lvl="1" indent="-165655">
              <a:buFont typeface="Arial" panose="020B0604020202020204" pitchFamily="34" charset="0"/>
              <a:buChar char="•"/>
            </a:pPr>
            <a:r>
              <a:rPr lang="fr-CH" baseline="0" dirty="0"/>
              <a:t>Benoît, </a:t>
            </a:r>
          </a:p>
          <a:p>
            <a:pPr marL="607402" lvl="1" indent="-165655">
              <a:buFont typeface="Arial" panose="020B0604020202020204" pitchFamily="34" charset="0"/>
              <a:buChar char="•"/>
            </a:pPr>
            <a:r>
              <a:rPr lang="fr-CH" baseline="0" dirty="0"/>
              <a:t>Michael</a:t>
            </a:r>
          </a:p>
          <a:p>
            <a:pPr marL="607402" lvl="1" indent="-165655">
              <a:buFont typeface="Arial" panose="020B0604020202020204" pitchFamily="34" charset="0"/>
              <a:buChar char="•"/>
            </a:pPr>
            <a:r>
              <a:rPr lang="fr-CH" baseline="0" dirty="0"/>
              <a:t>Moi</a:t>
            </a:r>
          </a:p>
          <a:p>
            <a:pPr marL="165655" indent="-165655">
              <a:buFont typeface="Arial" panose="020B0604020202020204" pitchFamily="34" charset="0"/>
              <a:buChar char="•"/>
            </a:pPr>
            <a:r>
              <a:rPr lang="fr-CH" baseline="0" dirty="0"/>
              <a:t>Généralement, compétiteurs friands de ce camp, mais cette année juniors de tous les cours.</a:t>
            </a:r>
          </a:p>
          <a:p>
            <a:pPr marL="165655" indent="-165655">
              <a:buFont typeface="Arial" panose="020B0604020202020204" pitchFamily="34" charset="0"/>
              <a:buChar char="•"/>
            </a:pPr>
            <a:endParaRPr lang="fr-CH" baseline="0" dirty="0"/>
          </a:p>
          <a:p>
            <a:pPr marL="165655" indent="-165655">
              <a:buFont typeface="Arial" panose="020B0604020202020204" pitchFamily="34" charset="0"/>
              <a:buChar char="•"/>
            </a:pPr>
            <a:r>
              <a:rPr lang="fr-CH" baseline="0" dirty="0"/>
              <a:t>Remerciement aux entraîneurs &amp; accompagnants</a:t>
            </a:r>
          </a:p>
          <a:p>
            <a:pPr marL="165655" indent="-165655">
              <a:buFont typeface="Arial" panose="020B0604020202020204" pitchFamily="34" charset="0"/>
              <a:buChar char="•"/>
            </a:pPr>
            <a:r>
              <a:rPr lang="fr-CH" baseline="0" dirty="0"/>
              <a:t>Merci aussi à la famille </a:t>
            </a:r>
            <a:r>
              <a:rPr lang="fr-CH" baseline="0" dirty="0" err="1"/>
              <a:t>Birner</a:t>
            </a:r>
            <a:r>
              <a:rPr lang="fr-CH" baseline="0" dirty="0"/>
              <a:t>, Magali en particulier, pour la confection des goûters</a:t>
            </a:r>
          </a:p>
        </p:txBody>
      </p:sp>
      <p:sp>
        <p:nvSpPr>
          <p:cNvPr id="4" name="Espace réservé du numéro de diapositive 3"/>
          <p:cNvSpPr>
            <a:spLocks noGrp="1"/>
          </p:cNvSpPr>
          <p:nvPr>
            <p:ph type="sldNum" sz="quarter" idx="10"/>
          </p:nvPr>
        </p:nvSpPr>
        <p:spPr/>
        <p:txBody>
          <a:bodyPr/>
          <a:lstStyle/>
          <a:p>
            <a:fld id="{8155B6DC-81AA-4E1D-9CE3-504C599F8BC5}" type="slidenum">
              <a:rPr lang="fr-CH" smtClean="0"/>
              <a:pPr/>
              <a:t>14</a:t>
            </a:fld>
            <a:endParaRPr lang="fr-CH"/>
          </a:p>
        </p:txBody>
      </p:sp>
    </p:spTree>
    <p:extLst>
      <p:ext uri="{BB962C8B-B14F-4D97-AF65-F5344CB8AC3E}">
        <p14:creationId xmlns="" xmlns:p14="http://schemas.microsoft.com/office/powerpoint/2010/main" val="1799620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441747" lvl="1" indent="0">
              <a:buFont typeface="Arial" pitchFamily="34" charset="0"/>
              <a:buNone/>
            </a:pPr>
            <a:r>
              <a:rPr lang="fr-CH" baseline="0" dirty="0"/>
              <a:t>Grand succès sportif en grande partie grâce à l’excellent travail de Patrick pour l’organisation de la compétition</a:t>
            </a:r>
          </a:p>
          <a:p>
            <a:pPr marL="441747" lvl="1" indent="0">
              <a:buFont typeface="Arial" pitchFamily="34" charset="0"/>
              <a:buNone/>
            </a:pPr>
            <a:r>
              <a:rPr lang="fr-CH" baseline="0" dirty="0"/>
              <a:t>Grand succès financier grâce à tous les nombreux bénévoles qui ont œuvrés à la buvette, à la préparation des salles, à la confection des pâtisseries, etc…)</a:t>
            </a:r>
          </a:p>
          <a:p>
            <a:pPr marL="441747" lvl="1" indent="0">
              <a:buFont typeface="Arial" pitchFamily="34" charset="0"/>
              <a:buNone/>
            </a:pPr>
            <a:r>
              <a:rPr lang="fr-CH" baseline="0" dirty="0"/>
              <a:t>Grand merci à toutes ces personnes pour leur travail ce weekend!!</a:t>
            </a:r>
          </a:p>
        </p:txBody>
      </p:sp>
      <p:sp>
        <p:nvSpPr>
          <p:cNvPr id="4" name="Espace réservé du numéro de diapositive 3"/>
          <p:cNvSpPr>
            <a:spLocks noGrp="1"/>
          </p:cNvSpPr>
          <p:nvPr>
            <p:ph type="sldNum" sz="quarter" idx="10"/>
          </p:nvPr>
        </p:nvSpPr>
        <p:spPr/>
        <p:txBody>
          <a:bodyPr/>
          <a:lstStyle/>
          <a:p>
            <a:fld id="{8155B6DC-81AA-4E1D-9CE3-504C599F8BC5}" type="slidenum">
              <a:rPr lang="fr-CH" smtClean="0"/>
              <a:pPr/>
              <a:t>15</a:t>
            </a:fld>
            <a:endParaRPr lang="fr-CH"/>
          </a:p>
        </p:txBody>
      </p:sp>
    </p:spTree>
    <p:extLst>
      <p:ext uri="{BB962C8B-B14F-4D97-AF65-F5344CB8AC3E}">
        <p14:creationId xmlns="" xmlns:p14="http://schemas.microsoft.com/office/powerpoint/2010/main" val="4075341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607402" lvl="1" indent="-165655">
              <a:buFont typeface="Arial" pitchFamily="34" charset="0"/>
              <a:buChar char="•"/>
            </a:pPr>
            <a:r>
              <a:rPr lang="fr-CH" baseline="0" dirty="0"/>
              <a:t>Traditionnel tournoi interne de fin de saison</a:t>
            </a:r>
          </a:p>
          <a:p>
            <a:pPr marL="607402" lvl="1" indent="-165655">
              <a:buFont typeface="Arial" pitchFamily="34" charset="0"/>
              <a:buChar char="•"/>
            </a:pPr>
            <a:r>
              <a:rPr lang="fr-CH" baseline="0" dirty="0"/>
              <a:t>Tournoi vendredi pour la deuxième année consécutive</a:t>
            </a:r>
          </a:p>
          <a:p>
            <a:pPr marL="1064602" lvl="2" indent="-165655">
              <a:buFont typeface="Arial" pitchFamily="34" charset="0"/>
              <a:buChar char="•"/>
            </a:pPr>
            <a:r>
              <a:rPr lang="fr-CH" baseline="0" dirty="0"/>
              <a:t>S’adresse à tous les membres du club quel que soit leur âge et leur niveau, mais aussi aux amis et membre de la famille des membres.</a:t>
            </a:r>
          </a:p>
          <a:p>
            <a:pPr marL="1049148" lvl="2" indent="-165655">
              <a:buFont typeface="Arial" pitchFamily="34" charset="0"/>
              <a:buChar char="•"/>
            </a:pPr>
            <a:r>
              <a:rPr lang="fr-CH" baseline="0" dirty="0"/>
              <a:t>Dernière édition, il y a deux semaine a rencontré un grand succès (photo)</a:t>
            </a:r>
          </a:p>
          <a:p>
            <a:pPr marL="1049148" lvl="2" indent="-165655">
              <a:buFont typeface="Arial" pitchFamily="34" charset="0"/>
              <a:buChar char="•"/>
            </a:pPr>
            <a:r>
              <a:rPr lang="fr-CH" baseline="0" dirty="0"/>
              <a:t>Prochaine et dernière édition de l’année: 20 mai 2016. Soyez nombreux à cette occasion!</a:t>
            </a:r>
          </a:p>
          <a:p>
            <a:pPr marL="1049148" lvl="2" indent="-165655">
              <a:buFont typeface="Arial" pitchFamily="34" charset="0"/>
              <a:buChar char="•"/>
            </a:pPr>
            <a:r>
              <a:rPr lang="fr-CH" baseline="0" dirty="0"/>
              <a:t>Merci à Thibault : initiateur et organisateur de ces tournois</a:t>
            </a:r>
          </a:p>
        </p:txBody>
      </p:sp>
      <p:sp>
        <p:nvSpPr>
          <p:cNvPr id="4" name="Espace réservé du numéro de diapositive 3"/>
          <p:cNvSpPr>
            <a:spLocks noGrp="1"/>
          </p:cNvSpPr>
          <p:nvPr>
            <p:ph type="sldNum" sz="quarter" idx="10"/>
          </p:nvPr>
        </p:nvSpPr>
        <p:spPr/>
        <p:txBody>
          <a:bodyPr/>
          <a:lstStyle/>
          <a:p>
            <a:fld id="{8155B6DC-81AA-4E1D-9CE3-504C599F8BC5}" type="slidenum">
              <a:rPr lang="fr-CH" smtClean="0"/>
              <a:pPr/>
              <a:t>16</a:t>
            </a:fld>
            <a:endParaRPr lang="fr-CH"/>
          </a:p>
        </p:txBody>
      </p:sp>
    </p:spTree>
    <p:extLst>
      <p:ext uri="{BB962C8B-B14F-4D97-AF65-F5344CB8AC3E}">
        <p14:creationId xmlns="" xmlns:p14="http://schemas.microsoft.com/office/powerpoint/2010/main" val="4075341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8155B6DC-81AA-4E1D-9CE3-504C599F8BC5}" type="slidenum">
              <a:rPr lang="fr-CH" smtClean="0"/>
              <a:pPr/>
              <a:t>17</a:t>
            </a:fld>
            <a:endParaRPr lang="fr-CH"/>
          </a:p>
        </p:txBody>
      </p:sp>
    </p:spTree>
    <p:extLst>
      <p:ext uri="{BB962C8B-B14F-4D97-AF65-F5344CB8AC3E}">
        <p14:creationId xmlns="" xmlns:p14="http://schemas.microsoft.com/office/powerpoint/2010/main" val="2806284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H"/>
          </a:p>
        </p:txBody>
      </p:sp>
      <p:sp>
        <p:nvSpPr>
          <p:cNvPr id="4" name="Espace réservé du numéro de diapositive 3"/>
          <p:cNvSpPr>
            <a:spLocks noGrp="1"/>
          </p:cNvSpPr>
          <p:nvPr>
            <p:ph type="sldNum" sz="quarter" idx="10"/>
          </p:nvPr>
        </p:nvSpPr>
        <p:spPr/>
        <p:txBody>
          <a:bodyPr/>
          <a:lstStyle/>
          <a:p>
            <a:fld id="{8155B6DC-81AA-4E1D-9CE3-504C599F8BC5}" type="slidenum">
              <a:rPr lang="fr-CH" smtClean="0"/>
              <a:pPr/>
              <a:t>18</a:t>
            </a:fld>
            <a:endParaRPr lang="fr-CH"/>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H"/>
          </a:p>
        </p:txBody>
      </p:sp>
      <p:sp>
        <p:nvSpPr>
          <p:cNvPr id="4" name="Espace réservé du numéro de diapositive 3"/>
          <p:cNvSpPr>
            <a:spLocks noGrp="1"/>
          </p:cNvSpPr>
          <p:nvPr>
            <p:ph type="sldNum" sz="quarter" idx="10"/>
          </p:nvPr>
        </p:nvSpPr>
        <p:spPr/>
        <p:txBody>
          <a:bodyPr/>
          <a:lstStyle/>
          <a:p>
            <a:fld id="{8155B6DC-81AA-4E1D-9CE3-504C599F8BC5}" type="slidenum">
              <a:rPr lang="fr-CH" smtClean="0"/>
              <a:pPr/>
              <a:t>19</a:t>
            </a:fld>
            <a:endParaRPr lang="fr-CH"/>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dirty="0"/>
              <a:t>Comme</a:t>
            </a:r>
            <a:r>
              <a:rPr lang="fr-CH" baseline="0" dirty="0"/>
              <a:t> indiqué dans la convocation pour l’AG, l’ordre du jour sera le suivant….</a:t>
            </a:r>
          </a:p>
          <a:p>
            <a:endParaRPr lang="fr-CH" baseline="0" dirty="0"/>
          </a:p>
          <a:p>
            <a:r>
              <a:rPr lang="fr-CH" baseline="0" dirty="0"/>
              <a:t>Nous avons apporté deux modifications par rapport à l’ordre du jour de la convocation:</a:t>
            </a:r>
          </a:p>
          <a:p>
            <a:pPr marL="171450" indent="-171450">
              <a:buFont typeface="Arial" panose="020B0604020202020204" pitchFamily="34" charset="0"/>
              <a:buChar char="•"/>
            </a:pPr>
            <a:r>
              <a:rPr lang="fr-CH" baseline="0" dirty="0"/>
              <a:t>D’une part, nous devrons aborder le point du budget 2016 et des cotisations qui en découlent.</a:t>
            </a:r>
          </a:p>
          <a:p>
            <a:pPr marL="171450" indent="-171450">
              <a:buFont typeface="Arial" panose="020B0604020202020204" pitchFamily="34" charset="0"/>
              <a:buChar char="•"/>
            </a:pPr>
            <a:r>
              <a:rPr lang="fr-CH" baseline="0" dirty="0"/>
              <a:t>D’autre part, comme il n’y pas eu de propositions individuelles et que le programme sera déjà assez chargé, ce point ne figure plus à l’ordre du jour.</a:t>
            </a:r>
          </a:p>
          <a:p>
            <a:pPr marL="171450" indent="-171450">
              <a:buFont typeface="Arial" panose="020B0604020202020204" pitchFamily="34" charset="0"/>
              <a:buChar char="•"/>
            </a:pPr>
            <a:r>
              <a:rPr lang="fr-CH" baseline="0" dirty="0"/>
              <a:t>Pour ce qui est du dernier point de l’ordre du jour, l’apéro, je ne l’ai pas indiqué ici, je vous rassure il aura bien lieu en fin de séance.</a:t>
            </a:r>
          </a:p>
        </p:txBody>
      </p:sp>
      <p:sp>
        <p:nvSpPr>
          <p:cNvPr id="4" name="Espace réservé du numéro de diapositive 3"/>
          <p:cNvSpPr>
            <a:spLocks noGrp="1"/>
          </p:cNvSpPr>
          <p:nvPr>
            <p:ph type="sldNum" sz="quarter" idx="10"/>
          </p:nvPr>
        </p:nvSpPr>
        <p:spPr/>
        <p:txBody>
          <a:bodyPr/>
          <a:lstStyle/>
          <a:p>
            <a:fld id="{8155B6DC-81AA-4E1D-9CE3-504C599F8BC5}" type="slidenum">
              <a:rPr lang="fr-CH" smtClean="0"/>
              <a:pPr/>
              <a:t>2</a:t>
            </a:fld>
            <a:endParaRPr lang="fr-CH"/>
          </a:p>
        </p:txBody>
      </p:sp>
    </p:spTree>
    <p:extLst>
      <p:ext uri="{BB962C8B-B14F-4D97-AF65-F5344CB8AC3E}">
        <p14:creationId xmlns="" xmlns:p14="http://schemas.microsoft.com/office/powerpoint/2010/main" val="700904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8155B6DC-81AA-4E1D-9CE3-504C599F8BC5}" type="slidenum">
              <a:rPr lang="fr-CH" smtClean="0"/>
              <a:pPr/>
              <a:t>20</a:t>
            </a:fld>
            <a:endParaRPr lang="fr-CH"/>
          </a:p>
        </p:txBody>
      </p:sp>
    </p:spTree>
    <p:extLst>
      <p:ext uri="{BB962C8B-B14F-4D97-AF65-F5344CB8AC3E}">
        <p14:creationId xmlns="" xmlns:p14="http://schemas.microsoft.com/office/powerpoint/2010/main" val="17953619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8155B6DC-81AA-4E1D-9CE3-504C599F8BC5}" type="slidenum">
              <a:rPr lang="fr-CH" smtClean="0"/>
              <a:pPr/>
              <a:t>21</a:t>
            </a:fld>
            <a:endParaRPr lang="fr-CH"/>
          </a:p>
        </p:txBody>
      </p:sp>
    </p:spTree>
    <p:extLst>
      <p:ext uri="{BB962C8B-B14F-4D97-AF65-F5344CB8AC3E}">
        <p14:creationId xmlns="" xmlns:p14="http://schemas.microsoft.com/office/powerpoint/2010/main" val="72402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H" dirty="0"/>
          </a:p>
        </p:txBody>
      </p:sp>
      <p:sp>
        <p:nvSpPr>
          <p:cNvPr id="4" name="Espace réservé du numéro de diapositive 3"/>
          <p:cNvSpPr>
            <a:spLocks noGrp="1"/>
          </p:cNvSpPr>
          <p:nvPr>
            <p:ph type="sldNum" sz="quarter" idx="10"/>
          </p:nvPr>
        </p:nvSpPr>
        <p:spPr/>
        <p:txBody>
          <a:bodyPr/>
          <a:lstStyle/>
          <a:p>
            <a:fld id="{8155B6DC-81AA-4E1D-9CE3-504C599F8BC5}" type="slidenum">
              <a:rPr lang="fr-CH" smtClean="0"/>
              <a:pPr/>
              <a:t>22</a:t>
            </a:fld>
            <a:endParaRPr lang="fr-CH"/>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228600" indent="-228600">
              <a:buFont typeface="+mj-lt"/>
              <a:buAutoNum type="arabicPeriod"/>
            </a:pPr>
            <a:r>
              <a:rPr lang="fr-CH" dirty="0"/>
              <a:t>Acceptation des rapports du comité</a:t>
            </a:r>
          </a:p>
          <a:p>
            <a:pPr marL="228600" indent="-228600">
              <a:buFont typeface="+mj-lt"/>
              <a:buAutoNum type="arabicPeriod"/>
            </a:pPr>
            <a:r>
              <a:rPr lang="fr-CH" dirty="0"/>
              <a:t>Acceptation des nouvelles</a:t>
            </a:r>
            <a:r>
              <a:rPr lang="fr-CH" baseline="0" dirty="0"/>
              <a:t> cotisations 2016-2017</a:t>
            </a:r>
            <a:endParaRPr lang="fr-CH" dirty="0"/>
          </a:p>
          <a:p>
            <a:pPr marL="228600" indent="-228600">
              <a:buFont typeface="+mj-lt"/>
              <a:buAutoNum type="arabicPeriod"/>
            </a:pPr>
            <a:r>
              <a:rPr lang="fr-CH" dirty="0"/>
              <a:t>Acceptation</a:t>
            </a:r>
            <a:r>
              <a:rPr lang="fr-CH" baseline="0" dirty="0"/>
              <a:t> des comptes 2015  et du budget 2016</a:t>
            </a:r>
          </a:p>
          <a:p>
            <a:pPr marL="228600" indent="-228600">
              <a:buFont typeface="+mj-lt"/>
              <a:buAutoNum type="arabicPeriod"/>
            </a:pPr>
            <a:endParaRPr lang="fr-CH" dirty="0"/>
          </a:p>
        </p:txBody>
      </p:sp>
      <p:sp>
        <p:nvSpPr>
          <p:cNvPr id="4" name="Espace réservé du numéro de diapositive 3"/>
          <p:cNvSpPr>
            <a:spLocks noGrp="1"/>
          </p:cNvSpPr>
          <p:nvPr>
            <p:ph type="sldNum" sz="quarter" idx="10"/>
          </p:nvPr>
        </p:nvSpPr>
        <p:spPr/>
        <p:txBody>
          <a:bodyPr/>
          <a:lstStyle/>
          <a:p>
            <a:fld id="{8155B6DC-81AA-4E1D-9CE3-504C599F8BC5}" type="slidenum">
              <a:rPr lang="fr-CH" smtClean="0"/>
              <a:pPr/>
              <a:t>23</a:t>
            </a:fld>
            <a:endParaRPr lang="fr-CH"/>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baseline="0" dirty="0"/>
              <a:t>Jessica désire se retirer après de nombreuses années passée au comité. Merci pour tout son travail.</a:t>
            </a:r>
          </a:p>
          <a:p>
            <a:r>
              <a:rPr lang="fr-CH" baseline="0" dirty="0"/>
              <a:t>Jacqueline se propose de reprendre officiellement le poste de secrétaire du club.</a:t>
            </a:r>
          </a:p>
          <a:p>
            <a:endParaRPr lang="fr-CH" baseline="0" dirty="0"/>
          </a:p>
          <a:p>
            <a:r>
              <a:rPr lang="fr-CH" baseline="0" dirty="0"/>
              <a:t>Voici donc l’organisation du comité que nous vous proposons pour la saison prochaine.</a:t>
            </a:r>
          </a:p>
          <a:p>
            <a:endParaRPr lang="fr-CH" baseline="0" dirty="0"/>
          </a:p>
        </p:txBody>
      </p:sp>
      <p:sp>
        <p:nvSpPr>
          <p:cNvPr id="4" name="Espace réservé du numéro de diapositive 3"/>
          <p:cNvSpPr>
            <a:spLocks noGrp="1"/>
          </p:cNvSpPr>
          <p:nvPr>
            <p:ph type="sldNum" sz="quarter" idx="10"/>
          </p:nvPr>
        </p:nvSpPr>
        <p:spPr/>
        <p:txBody>
          <a:bodyPr/>
          <a:lstStyle/>
          <a:p>
            <a:fld id="{8155B6DC-81AA-4E1D-9CE3-504C599F8BC5}" type="slidenum">
              <a:rPr lang="fr-CH" smtClean="0"/>
              <a:pPr/>
              <a:t>24</a:t>
            </a:fld>
            <a:endParaRPr lang="fr-CH"/>
          </a:p>
        </p:txBody>
      </p:sp>
    </p:spTree>
    <p:extLst>
      <p:ext uri="{BB962C8B-B14F-4D97-AF65-F5344CB8AC3E}">
        <p14:creationId xmlns="" xmlns:p14="http://schemas.microsoft.com/office/powerpoint/2010/main" val="780336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228600" indent="-228600">
              <a:buFont typeface="+mj-lt"/>
              <a:buAutoNum type="arabicPeriod"/>
            </a:pPr>
            <a:r>
              <a:rPr lang="fr-CH" dirty="0"/>
              <a:t>(Ré)élections du</a:t>
            </a:r>
            <a:r>
              <a:rPr lang="fr-CH" baseline="0" dirty="0"/>
              <a:t> comité</a:t>
            </a:r>
          </a:p>
          <a:p>
            <a:pPr marL="228600" indent="-228600">
              <a:buFont typeface="+mj-lt"/>
              <a:buAutoNum type="arabicPeriod"/>
            </a:pPr>
            <a:r>
              <a:rPr lang="fr-CH" baseline="0" dirty="0"/>
              <a:t>Election des vérificateurs des comptes</a:t>
            </a:r>
            <a:endParaRPr lang="fr-CH" dirty="0"/>
          </a:p>
        </p:txBody>
      </p:sp>
      <p:sp>
        <p:nvSpPr>
          <p:cNvPr id="4" name="Espace réservé du numéro de diapositive 3"/>
          <p:cNvSpPr>
            <a:spLocks noGrp="1"/>
          </p:cNvSpPr>
          <p:nvPr>
            <p:ph type="sldNum" sz="quarter" idx="10"/>
          </p:nvPr>
        </p:nvSpPr>
        <p:spPr/>
        <p:txBody>
          <a:bodyPr/>
          <a:lstStyle/>
          <a:p>
            <a:fld id="{8155B6DC-81AA-4E1D-9CE3-504C599F8BC5}" type="slidenum">
              <a:rPr lang="fr-CH" smtClean="0"/>
              <a:pPr/>
              <a:t>25</a:t>
            </a:fld>
            <a:endParaRPr lang="fr-CH"/>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20000"/>
          </a:bodyPr>
          <a:lstStyle/>
          <a:p>
            <a:pPr marL="150202" lvl="0" indent="-165655">
              <a:buFont typeface="Arial" panose="020B0604020202020204" pitchFamily="34" charset="0"/>
              <a:buChar char="•"/>
            </a:pPr>
            <a:r>
              <a:rPr lang="fr-CH" baseline="0" dirty="0" err="1"/>
              <a:t>Swiss</a:t>
            </a:r>
            <a:r>
              <a:rPr lang="fr-CH" baseline="0" dirty="0"/>
              <a:t>-Badminton:</a:t>
            </a:r>
          </a:p>
          <a:p>
            <a:pPr marL="607402" lvl="1" indent="-165655">
              <a:buFont typeface="Arial" panose="020B0604020202020204" pitchFamily="34" charset="0"/>
              <a:buChar char="•"/>
            </a:pPr>
            <a:r>
              <a:rPr lang="fr-CH" baseline="0" dirty="0"/>
              <a:t>Changement du logiciel de gestion des tournois, mais aussi de tout  le système de classements</a:t>
            </a:r>
          </a:p>
          <a:p>
            <a:pPr marL="607402" lvl="1" indent="-165655">
              <a:buFont typeface="Arial" panose="020B0604020202020204" pitchFamily="34" charset="0"/>
              <a:buChar char="•"/>
            </a:pPr>
            <a:r>
              <a:rPr lang="fr-CH" baseline="0" dirty="0"/>
              <a:t>Par conséquent, les classements actuels disparaîtront pour être remplacé par un système similaire à celui utilisé par l’ATP pour le tennis professionnel</a:t>
            </a:r>
          </a:p>
          <a:p>
            <a:pPr marL="607402" lvl="1" indent="-165655">
              <a:buFont typeface="Arial" panose="020B0604020202020204" pitchFamily="34" charset="0"/>
              <a:buChar char="•"/>
            </a:pPr>
            <a:r>
              <a:rPr lang="fr-CH" baseline="0" dirty="0"/>
              <a:t>Les détails du nouveau système devront nous être présenté prochainement, le 9 mai 2016.  Encore de nombreuses inconnues</a:t>
            </a:r>
          </a:p>
          <a:p>
            <a:pPr marL="607402" lvl="1" indent="-165655">
              <a:buFont typeface="Arial" panose="020B0604020202020204" pitchFamily="34" charset="0"/>
              <a:buChar char="•"/>
            </a:pPr>
            <a:endParaRPr lang="fr-CH" baseline="0" dirty="0"/>
          </a:p>
          <a:p>
            <a:pPr marL="607402" lvl="1" indent="-165655">
              <a:buFont typeface="Arial" panose="020B0604020202020204" pitchFamily="34" charset="0"/>
              <a:buChar char="•"/>
            </a:pPr>
            <a:r>
              <a:rPr lang="fr-CH" baseline="0" dirty="0"/>
              <a:t>Autre changement notable, les catégories d’âge seront modifiée dès le 1</a:t>
            </a:r>
            <a:r>
              <a:rPr lang="fr-CH" baseline="30000" dirty="0"/>
              <a:t>er</a:t>
            </a:r>
            <a:r>
              <a:rPr lang="fr-CH" baseline="0" dirty="0"/>
              <a:t> janvier 2017. Actuellement, la catégorie d’âge des juniors change en été et les juniors jouent donc toute la saison dans la même catégorie. Dès à présent, le changement de catégorie se fera au premier janvier donc en cours de saison. On se calque donc sur la norme internationale.</a:t>
            </a:r>
          </a:p>
          <a:p>
            <a:pPr marL="607402" lvl="1" indent="-165655">
              <a:buFont typeface="Arial" panose="020B0604020202020204" pitchFamily="34" charset="0"/>
              <a:buChar char="•"/>
            </a:pPr>
            <a:r>
              <a:rPr lang="fr-CH" baseline="0" dirty="0"/>
              <a:t>En soit cela ne change pas grand-chose, si ce n’est que le calendrier des tournois tels que les championnats genevois ou suisses risque d’être modifié l’année prochaine du fait de ce changement.</a:t>
            </a:r>
          </a:p>
          <a:p>
            <a:pPr marL="607402" lvl="1" indent="-165655">
              <a:buFont typeface="Arial" panose="020B0604020202020204" pitchFamily="34" charset="0"/>
              <a:buChar char="•"/>
            </a:pPr>
            <a:endParaRPr lang="fr-CH" baseline="0" dirty="0"/>
          </a:p>
          <a:p>
            <a:pPr marL="150202" lvl="0" indent="-165655">
              <a:buFont typeface="Arial" panose="020B0604020202020204" pitchFamily="34" charset="0"/>
              <a:buChar char="•"/>
            </a:pPr>
            <a:r>
              <a:rPr lang="fr-CH" baseline="0" dirty="0"/>
              <a:t>Canton</a:t>
            </a:r>
          </a:p>
          <a:p>
            <a:pPr marL="607402" lvl="1" indent="-165655">
              <a:buFont typeface="Arial" panose="020B0604020202020204" pitchFamily="34" charset="0"/>
              <a:buChar char="•"/>
            </a:pPr>
            <a:r>
              <a:rPr lang="fr-CH" baseline="0" dirty="0"/>
              <a:t>Le bruit cours depuis quelques temps que les salles de sports du cycle des </a:t>
            </a:r>
            <a:r>
              <a:rPr lang="fr-CH" baseline="0" dirty="0" err="1"/>
              <a:t>Colombières</a:t>
            </a:r>
            <a:r>
              <a:rPr lang="fr-CH" baseline="0" dirty="0"/>
              <a:t> pourraient être équipés d’un système d’ouverture électronique dès la saison prochaine. Cela permettrai de mieux contrôler qui occupe les salles et éviter que les salles soient « squattées » par des personnes non-autorisées. </a:t>
            </a:r>
          </a:p>
          <a:p>
            <a:pPr marL="607402" lvl="1" indent="-165655">
              <a:buFont typeface="Arial" panose="020B0604020202020204" pitchFamily="34" charset="0"/>
              <a:buChar char="•"/>
            </a:pPr>
            <a:r>
              <a:rPr lang="fr-CH" baseline="0" dirty="0"/>
              <a:t>Aucune information officielle à ce niveau-là pour l’instant.</a:t>
            </a:r>
          </a:p>
          <a:p>
            <a:pPr marL="607402" lvl="1" indent="-165655">
              <a:buFont typeface="Arial" panose="020B0604020202020204" pitchFamily="34" charset="0"/>
              <a:buChar char="•"/>
            </a:pPr>
            <a:r>
              <a:rPr lang="fr-CH" baseline="0" dirty="0"/>
              <a:t>Rem: Par rapport à la saison passée, nous avons eu moins de soucis de déprédations dans les salles que la saisons passée. Par contre, nous avons dû annuler une fois les cours parce que les salles étaient apparemment inondées….</a:t>
            </a:r>
          </a:p>
          <a:p>
            <a:pPr marL="607402" lvl="1" indent="-165655">
              <a:buFont typeface="Arial" panose="020B0604020202020204" pitchFamily="34" charset="0"/>
              <a:buChar char="•"/>
            </a:pPr>
            <a:endParaRPr lang="fr-CH" baseline="0" dirty="0"/>
          </a:p>
          <a:p>
            <a:pPr marL="165655" indent="-165655">
              <a:buFont typeface="Arial" panose="020B0604020202020204" pitchFamily="34" charset="0"/>
              <a:buChar char="•"/>
            </a:pPr>
            <a:r>
              <a:rPr lang="fr-CH" baseline="0" dirty="0"/>
              <a:t>Commune</a:t>
            </a:r>
          </a:p>
          <a:p>
            <a:pPr marL="607402" lvl="1" indent="-165655">
              <a:buFont typeface="Arial" panose="020B0604020202020204" pitchFamily="34" charset="0"/>
              <a:buChar char="•"/>
            </a:pPr>
            <a:r>
              <a:rPr lang="fr-CH" baseline="0" dirty="0"/>
              <a:t>Journée des sports qui aura lieu le dimanche 4 septembre 2016 de 10h à 18h au centre sportif de la Bécassière</a:t>
            </a:r>
          </a:p>
          <a:p>
            <a:pPr marL="607402" lvl="1" indent="-165655">
              <a:buFont typeface="Arial" panose="020B0604020202020204" pitchFamily="34" charset="0"/>
              <a:buChar char="•"/>
            </a:pPr>
            <a:r>
              <a:rPr lang="fr-CH" baseline="0" dirty="0"/>
              <a:t>Réservez d’ores-et-déjà cette date !!</a:t>
            </a:r>
          </a:p>
        </p:txBody>
      </p:sp>
      <p:sp>
        <p:nvSpPr>
          <p:cNvPr id="4" name="Espace réservé du numéro de diapositive 3"/>
          <p:cNvSpPr>
            <a:spLocks noGrp="1"/>
          </p:cNvSpPr>
          <p:nvPr>
            <p:ph type="sldNum" sz="quarter" idx="10"/>
          </p:nvPr>
        </p:nvSpPr>
        <p:spPr/>
        <p:txBody>
          <a:bodyPr/>
          <a:lstStyle/>
          <a:p>
            <a:fld id="{8155B6DC-81AA-4E1D-9CE3-504C599F8BC5}" type="slidenum">
              <a:rPr lang="fr-CH" smtClean="0"/>
              <a:pPr/>
              <a:t>26</a:t>
            </a:fld>
            <a:endParaRPr lang="fr-CH"/>
          </a:p>
        </p:txBody>
      </p:sp>
    </p:spTree>
    <p:extLst>
      <p:ext uri="{BB962C8B-B14F-4D97-AF65-F5344CB8AC3E}">
        <p14:creationId xmlns="" xmlns:p14="http://schemas.microsoft.com/office/powerpoint/2010/main" val="22030349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8155B6DC-81AA-4E1D-9CE3-504C599F8BC5}" type="slidenum">
              <a:rPr lang="fr-CH" smtClean="0"/>
              <a:pPr/>
              <a:t>27</a:t>
            </a:fld>
            <a:endParaRPr lang="fr-CH"/>
          </a:p>
        </p:txBody>
      </p:sp>
    </p:spTree>
    <p:extLst>
      <p:ext uri="{BB962C8B-B14F-4D97-AF65-F5344CB8AC3E}">
        <p14:creationId xmlns="" xmlns:p14="http://schemas.microsoft.com/office/powerpoint/2010/main" val="21944935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buFont typeface="Arial" pitchFamily="34" charset="0"/>
              <a:buChar char="•"/>
            </a:pPr>
            <a:r>
              <a:rPr lang="fr-CH" baseline="0" dirty="0"/>
              <a:t> Eventuellement un cours supplémentaire pour les adolescents (probablement le jeudi) si toujours autant de demande que cette saison. </a:t>
            </a:r>
          </a:p>
          <a:p>
            <a:pPr>
              <a:buFont typeface="Arial" pitchFamily="34" charset="0"/>
              <a:buChar char="•"/>
            </a:pPr>
            <a:r>
              <a:rPr lang="fr-CH" baseline="0" dirty="0"/>
              <a:t> Tournoi de double en fonction du nouveau règlement de </a:t>
            </a:r>
            <a:r>
              <a:rPr lang="fr-CH" baseline="0" dirty="0" err="1"/>
              <a:t>Swiss</a:t>
            </a:r>
            <a:r>
              <a:rPr lang="fr-CH" baseline="0" dirty="0"/>
              <a:t>-Badminton</a:t>
            </a:r>
          </a:p>
          <a:p>
            <a:pPr>
              <a:buFont typeface="Arial" pitchFamily="34" charset="0"/>
              <a:buChar char="•"/>
            </a:pPr>
            <a:r>
              <a:rPr lang="fr-CH" baseline="0" dirty="0"/>
              <a:t> Tournoi du vendredi, meilleure planification la saison prochaine!</a:t>
            </a:r>
          </a:p>
        </p:txBody>
      </p:sp>
      <p:sp>
        <p:nvSpPr>
          <p:cNvPr id="4" name="Espace réservé du numéro de diapositive 3"/>
          <p:cNvSpPr>
            <a:spLocks noGrp="1"/>
          </p:cNvSpPr>
          <p:nvPr>
            <p:ph type="sldNum" sz="quarter" idx="10"/>
          </p:nvPr>
        </p:nvSpPr>
        <p:spPr/>
        <p:txBody>
          <a:bodyPr/>
          <a:lstStyle/>
          <a:p>
            <a:fld id="{8155B6DC-81AA-4E1D-9CE3-504C599F8BC5}" type="slidenum">
              <a:rPr lang="fr-CH" smtClean="0"/>
              <a:pPr/>
              <a:t>28</a:t>
            </a:fld>
            <a:endParaRPr lang="fr-CH"/>
          </a:p>
        </p:txBody>
      </p:sp>
    </p:spTree>
    <p:extLst>
      <p:ext uri="{BB962C8B-B14F-4D97-AF65-F5344CB8AC3E}">
        <p14:creationId xmlns="" xmlns:p14="http://schemas.microsoft.com/office/powerpoint/2010/main" val="2471137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baseline="0" dirty="0"/>
          </a:p>
        </p:txBody>
      </p:sp>
      <p:sp>
        <p:nvSpPr>
          <p:cNvPr id="4" name="Espace réservé du numéro de diapositive 3"/>
          <p:cNvSpPr>
            <a:spLocks noGrp="1"/>
          </p:cNvSpPr>
          <p:nvPr>
            <p:ph type="sldNum" sz="quarter" idx="10"/>
          </p:nvPr>
        </p:nvSpPr>
        <p:spPr/>
        <p:txBody>
          <a:bodyPr/>
          <a:lstStyle/>
          <a:p>
            <a:fld id="{8155B6DC-81AA-4E1D-9CE3-504C599F8BC5}" type="slidenum">
              <a:rPr lang="fr-CH" smtClean="0"/>
              <a:pPr/>
              <a:t>29</a:t>
            </a:fld>
            <a:endParaRPr lang="fr-CH"/>
          </a:p>
        </p:txBody>
      </p:sp>
    </p:spTree>
    <p:extLst>
      <p:ext uri="{BB962C8B-B14F-4D97-AF65-F5344CB8AC3E}">
        <p14:creationId xmlns="" xmlns:p14="http://schemas.microsoft.com/office/powerpoint/2010/main" val="2194493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607402" lvl="1" indent="-165655"/>
            <a:r>
              <a:rPr lang="fr-CH" baseline="0" dirty="0"/>
              <a:t>Quelques chiffres pour commencer :</a:t>
            </a:r>
          </a:p>
          <a:p>
            <a:pPr marL="607402" lvl="1" indent="-165655">
              <a:buFont typeface="Arial" panose="020B0604020202020204" pitchFamily="34" charset="0"/>
              <a:buChar char="•"/>
            </a:pPr>
            <a:r>
              <a:rPr lang="fr-CH" baseline="0" dirty="0"/>
              <a:t>60 % de juniors</a:t>
            </a:r>
          </a:p>
          <a:p>
            <a:pPr marL="607402" lvl="1" indent="-165655">
              <a:buFont typeface="Arial" panose="020B0604020202020204" pitchFamily="34" charset="0"/>
              <a:buChar char="•"/>
            </a:pPr>
            <a:r>
              <a:rPr lang="fr-CH" baseline="0" dirty="0"/>
              <a:t>Quasi identique à la saison précédente</a:t>
            </a:r>
          </a:p>
          <a:p>
            <a:pPr marL="607402" lvl="1" indent="-165655">
              <a:buFont typeface="Arial" panose="020B0604020202020204" pitchFamily="34" charset="0"/>
              <a:buChar char="•"/>
            </a:pPr>
            <a:endParaRPr lang="fr-CH" baseline="0" dirty="0"/>
          </a:p>
          <a:p>
            <a:pPr marL="607402" lvl="1" indent="-165655">
              <a:buFont typeface="Arial" panose="020B0604020202020204" pitchFamily="34" charset="0"/>
              <a:buChar char="•"/>
            </a:pPr>
            <a:r>
              <a:rPr lang="fr-CH" baseline="0" dirty="0"/>
              <a:t>Seule différence notable par rapport à la saison précédente, le fait que nous ayons présenté une équipe supplémentaire pour le interclubs cette saison. Je reviendrai aux aspects interclubs plus tard.</a:t>
            </a:r>
          </a:p>
        </p:txBody>
      </p:sp>
      <p:sp>
        <p:nvSpPr>
          <p:cNvPr id="4" name="Espace réservé du numéro de diapositive 3"/>
          <p:cNvSpPr>
            <a:spLocks noGrp="1"/>
          </p:cNvSpPr>
          <p:nvPr>
            <p:ph type="sldNum" sz="quarter" idx="10"/>
          </p:nvPr>
        </p:nvSpPr>
        <p:spPr/>
        <p:txBody>
          <a:bodyPr/>
          <a:lstStyle/>
          <a:p>
            <a:fld id="{8155B6DC-81AA-4E1D-9CE3-504C599F8BC5}" type="slidenum">
              <a:rPr lang="fr-CH" smtClean="0"/>
              <a:pPr/>
              <a:t>3</a:t>
            </a:fld>
            <a:endParaRPr lang="fr-CH"/>
          </a:p>
        </p:txBody>
      </p:sp>
    </p:spTree>
    <p:extLst>
      <p:ext uri="{BB962C8B-B14F-4D97-AF65-F5344CB8AC3E}">
        <p14:creationId xmlns="" xmlns:p14="http://schemas.microsoft.com/office/powerpoint/2010/main" val="2203034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165655" indent="-165655">
              <a:buFont typeface="Arial" panose="020B0604020202020204" pitchFamily="34" charset="0"/>
              <a:buChar char="•"/>
            </a:pPr>
            <a:r>
              <a:rPr lang="fr-CH" baseline="0" dirty="0"/>
              <a:t>Comité : Engagement pour le club</a:t>
            </a:r>
          </a:p>
          <a:p>
            <a:pPr marL="165655" indent="-165655">
              <a:buFont typeface="Arial" panose="020B0604020202020204" pitchFamily="34" charset="0"/>
              <a:buChar char="•"/>
            </a:pPr>
            <a:r>
              <a:rPr lang="fr-CH" baseline="0" dirty="0"/>
              <a:t>Autres personnes actives dans les activités du club sans être forcément au comité ni même membre:</a:t>
            </a:r>
          </a:p>
          <a:p>
            <a:pPr marL="607402" marR="0" lvl="1" indent="-16565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baseline="0" dirty="0"/>
              <a:t>Michael et Thierry: Vérification des comptes</a:t>
            </a:r>
          </a:p>
          <a:p>
            <a:pPr marL="607402" lvl="1" indent="-165655">
              <a:buFont typeface="Arial" panose="020B0604020202020204" pitchFamily="34" charset="0"/>
              <a:buChar char="•"/>
            </a:pPr>
            <a:r>
              <a:rPr lang="fr-CH" baseline="0" dirty="0"/>
              <a:t>Patrick : Tournoi de double</a:t>
            </a:r>
          </a:p>
          <a:p>
            <a:pPr marL="607402" lvl="1" indent="-165655">
              <a:buFont typeface="Arial" panose="020B0604020202020204" pitchFamily="34" charset="0"/>
              <a:buChar char="•"/>
            </a:pPr>
            <a:r>
              <a:rPr lang="fr-CH" baseline="0" dirty="0"/>
              <a:t>Sandrine pour les équipements</a:t>
            </a:r>
          </a:p>
          <a:p>
            <a:pPr marL="165655" indent="-165655">
              <a:buFont typeface="Arial" panose="020B0604020202020204" pitchFamily="34" charset="0"/>
              <a:buChar char="•"/>
            </a:pPr>
            <a:r>
              <a:rPr lang="fr-CH" baseline="0" dirty="0"/>
              <a:t>Les entraîneurs</a:t>
            </a:r>
          </a:p>
          <a:p>
            <a:pPr marL="607402" lvl="1" indent="-165655">
              <a:buFont typeface="Arial" panose="020B0604020202020204" pitchFamily="34" charset="0"/>
              <a:buChar char="•"/>
            </a:pPr>
            <a:r>
              <a:rPr lang="fr-CH" baseline="0" dirty="0"/>
              <a:t>Michael, Jean-Jacques, Benoît, Bryan, Scott, Loïc et Thibault</a:t>
            </a:r>
          </a:p>
          <a:p>
            <a:pPr marL="165655" indent="-165655">
              <a:buFont typeface="Arial" panose="020B0604020202020204" pitchFamily="34" charset="0"/>
              <a:buChar char="•"/>
            </a:pPr>
            <a:r>
              <a:rPr lang="fr-CH" baseline="0" dirty="0"/>
              <a:t>Les parents de juniors : confiance, transport, présence au tournoi</a:t>
            </a:r>
          </a:p>
          <a:p>
            <a:pPr marL="165655" indent="-165655">
              <a:buFont typeface="Arial" panose="020B0604020202020204" pitchFamily="34" charset="0"/>
              <a:buChar char="•"/>
            </a:pPr>
            <a:r>
              <a:rPr lang="fr-CH" baseline="0" dirty="0"/>
              <a:t>Tous les membres et parents qui participent bénévolement à la vie du club</a:t>
            </a:r>
          </a:p>
          <a:p>
            <a:pPr marL="165655" indent="-165655">
              <a:buFont typeface="Arial" panose="020B0604020202020204" pitchFamily="34" charset="0"/>
              <a:buChar char="•"/>
            </a:pPr>
            <a:endParaRPr lang="fr-CH" baseline="0" dirty="0"/>
          </a:p>
          <a:p>
            <a:pPr marL="165655" indent="-165655">
              <a:buFont typeface="Arial" panose="020B0604020202020204" pitchFamily="34" charset="0"/>
              <a:buChar char="•"/>
            </a:pPr>
            <a:r>
              <a:rPr lang="fr-CH" baseline="0" dirty="0"/>
              <a:t>Merci aux organismes qui nous soutiennent financièrement</a:t>
            </a:r>
          </a:p>
          <a:p>
            <a:pPr marL="607402" lvl="1" indent="-165655">
              <a:buFont typeface="Arial" panose="020B0604020202020204" pitchFamily="34" charset="0"/>
              <a:buChar char="•"/>
            </a:pPr>
            <a:r>
              <a:rPr lang="fr-CH" baseline="0" dirty="0"/>
              <a:t>Sponsors privés (cités précédemment)</a:t>
            </a:r>
          </a:p>
          <a:p>
            <a:pPr marL="607402" lvl="1" indent="-165655">
              <a:buFont typeface="Arial" panose="020B0604020202020204" pitchFamily="34" charset="0"/>
              <a:buChar char="•"/>
            </a:pPr>
            <a:r>
              <a:rPr lang="fr-CH" baseline="0" dirty="0"/>
              <a:t>Aide au sport et Jeunesse &amp; Sport : aide financière pour le juniors (entraînements, camps,…)</a:t>
            </a:r>
          </a:p>
          <a:p>
            <a:pPr marL="607402" lvl="1" indent="-165655">
              <a:buFont typeface="Arial" panose="020B0604020202020204" pitchFamily="34" charset="0"/>
              <a:buChar char="•"/>
            </a:pPr>
            <a:endParaRPr lang="fr-CH" baseline="0" dirty="0"/>
          </a:p>
          <a:p>
            <a:pPr marL="165655" indent="-165655">
              <a:buFont typeface="Arial" panose="020B0604020202020204" pitchFamily="34" charset="0"/>
              <a:buChar char="•"/>
            </a:pPr>
            <a:r>
              <a:rPr lang="fr-CH" baseline="0" dirty="0"/>
              <a:t>Merci à la commune de Versoix</a:t>
            </a:r>
          </a:p>
          <a:p>
            <a:pPr marL="607402" lvl="1" indent="-165655">
              <a:buFont typeface="Arial" panose="020B0604020202020204" pitchFamily="34" charset="0"/>
              <a:buChar char="•"/>
            </a:pPr>
            <a:r>
              <a:rPr lang="fr-CH" baseline="0" dirty="0"/>
              <a:t>Grâce à elle nous disposons gratuitement des salles de sport pour les cours / entraînements</a:t>
            </a:r>
          </a:p>
          <a:p>
            <a:pPr marL="607402" lvl="1" indent="-165655">
              <a:buFont typeface="Arial" panose="020B0604020202020204" pitchFamily="34" charset="0"/>
              <a:buChar char="•"/>
            </a:pPr>
            <a:r>
              <a:rPr lang="fr-CH" baseline="0" dirty="0"/>
              <a:t>Mise à disposition du bus de la commune gracieusement pour déplacement à </a:t>
            </a:r>
            <a:r>
              <a:rPr lang="fr-CH" baseline="0" dirty="0" err="1"/>
              <a:t>Ovronnaz</a:t>
            </a:r>
            <a:endParaRPr lang="fr-CH" baseline="0" dirty="0"/>
          </a:p>
          <a:p>
            <a:pPr marL="607402" lvl="1" indent="-165655">
              <a:buFont typeface="Arial" panose="020B0604020202020204" pitchFamily="34" charset="0"/>
              <a:buChar char="•"/>
            </a:pPr>
            <a:r>
              <a:rPr lang="fr-CH" baseline="0" dirty="0"/>
              <a:t>Et en plus, nous bénéficions d’un important soutien financier pour les juniors </a:t>
            </a:r>
            <a:r>
              <a:rPr lang="fr-CH" baseline="0" dirty="0" err="1"/>
              <a:t>versoisiens</a:t>
            </a:r>
            <a:r>
              <a:rPr lang="fr-CH" baseline="0" dirty="0"/>
              <a:t>.</a:t>
            </a:r>
          </a:p>
        </p:txBody>
      </p:sp>
      <p:sp>
        <p:nvSpPr>
          <p:cNvPr id="4" name="Espace réservé du numéro de diapositive 3"/>
          <p:cNvSpPr>
            <a:spLocks noGrp="1"/>
          </p:cNvSpPr>
          <p:nvPr>
            <p:ph type="sldNum" sz="quarter" idx="10"/>
          </p:nvPr>
        </p:nvSpPr>
        <p:spPr/>
        <p:txBody>
          <a:bodyPr/>
          <a:lstStyle/>
          <a:p>
            <a:fld id="{8155B6DC-81AA-4E1D-9CE3-504C599F8BC5}" type="slidenum">
              <a:rPr lang="fr-CH" smtClean="0"/>
              <a:pPr/>
              <a:t>30</a:t>
            </a:fld>
            <a:endParaRPr lang="fr-CH"/>
          </a:p>
        </p:txBody>
      </p:sp>
    </p:spTree>
    <p:extLst>
      <p:ext uri="{BB962C8B-B14F-4D97-AF65-F5344CB8AC3E}">
        <p14:creationId xmlns="" xmlns:p14="http://schemas.microsoft.com/office/powerpoint/2010/main" val="1805706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165655" indent="-165655">
              <a:buFont typeface="Arial" panose="020B0604020202020204" pitchFamily="34" charset="0"/>
              <a:buChar char="•"/>
            </a:pPr>
            <a:r>
              <a:rPr lang="fr-CH" baseline="0" dirty="0"/>
              <a:t>Comité : Engagement pour le club</a:t>
            </a:r>
          </a:p>
          <a:p>
            <a:pPr marL="165655" indent="-165655">
              <a:buFont typeface="Arial" panose="020B0604020202020204" pitchFamily="34" charset="0"/>
              <a:buChar char="•"/>
            </a:pPr>
            <a:r>
              <a:rPr lang="fr-CH" baseline="0" dirty="0"/>
              <a:t>Autres personnes actives dans les activités du club sans être forcément au comité ni même membre:</a:t>
            </a:r>
          </a:p>
          <a:p>
            <a:pPr marL="607402" marR="0" lvl="1" indent="-16565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baseline="0" dirty="0"/>
              <a:t>Michael et Thierry: Vérification des comptes</a:t>
            </a:r>
          </a:p>
          <a:p>
            <a:pPr marL="607402" lvl="1" indent="-165655">
              <a:buFont typeface="Arial" panose="020B0604020202020204" pitchFamily="34" charset="0"/>
              <a:buChar char="•"/>
            </a:pPr>
            <a:r>
              <a:rPr lang="fr-CH" baseline="0" dirty="0"/>
              <a:t>Patrick : Tournoi de double</a:t>
            </a:r>
          </a:p>
          <a:p>
            <a:pPr marL="607402" lvl="1" indent="-165655">
              <a:buFont typeface="Arial" panose="020B0604020202020204" pitchFamily="34" charset="0"/>
              <a:buChar char="•"/>
            </a:pPr>
            <a:r>
              <a:rPr lang="fr-CH" baseline="0" dirty="0"/>
              <a:t>Sandrine pour les équipements</a:t>
            </a:r>
          </a:p>
          <a:p>
            <a:pPr marL="165655" indent="-165655">
              <a:buFont typeface="Arial" panose="020B0604020202020204" pitchFamily="34" charset="0"/>
              <a:buChar char="•"/>
            </a:pPr>
            <a:r>
              <a:rPr lang="fr-CH" baseline="0" dirty="0"/>
              <a:t>Les entraîneurs</a:t>
            </a:r>
          </a:p>
          <a:p>
            <a:pPr marL="607402" lvl="1" indent="-165655">
              <a:buFont typeface="Arial" panose="020B0604020202020204" pitchFamily="34" charset="0"/>
              <a:buChar char="•"/>
            </a:pPr>
            <a:r>
              <a:rPr lang="fr-CH" baseline="0" dirty="0"/>
              <a:t>Michael, Jean-Jacques, Benoît, Bryan, Scott, Loïc et Thibault</a:t>
            </a:r>
          </a:p>
          <a:p>
            <a:pPr marL="165655" indent="-165655">
              <a:buFont typeface="Arial" panose="020B0604020202020204" pitchFamily="34" charset="0"/>
              <a:buChar char="•"/>
            </a:pPr>
            <a:r>
              <a:rPr lang="fr-CH" baseline="0" dirty="0"/>
              <a:t>Les parents de juniors : confiance, transport, présence au tournoi</a:t>
            </a:r>
          </a:p>
          <a:p>
            <a:pPr marL="165655" indent="-165655">
              <a:buFont typeface="Arial" panose="020B0604020202020204" pitchFamily="34" charset="0"/>
              <a:buChar char="•"/>
            </a:pPr>
            <a:r>
              <a:rPr lang="fr-CH" baseline="0" dirty="0"/>
              <a:t>Tous les membres et parents qui participent bénévolement à la vie du club</a:t>
            </a:r>
          </a:p>
          <a:p>
            <a:pPr marL="165655" indent="-165655">
              <a:buFont typeface="Arial" panose="020B0604020202020204" pitchFamily="34" charset="0"/>
              <a:buChar char="•"/>
            </a:pPr>
            <a:endParaRPr lang="fr-CH" baseline="0" dirty="0"/>
          </a:p>
          <a:p>
            <a:pPr marL="165655" indent="-165655">
              <a:buFont typeface="Arial" panose="020B0604020202020204" pitchFamily="34" charset="0"/>
              <a:buChar char="•"/>
            </a:pPr>
            <a:r>
              <a:rPr lang="fr-CH" baseline="0" dirty="0"/>
              <a:t>Merci aux organismes qui nous soutiennent financièrement</a:t>
            </a:r>
          </a:p>
          <a:p>
            <a:pPr marL="607402" lvl="1" indent="-165655">
              <a:buFont typeface="Arial" panose="020B0604020202020204" pitchFamily="34" charset="0"/>
              <a:buChar char="•"/>
            </a:pPr>
            <a:r>
              <a:rPr lang="fr-CH" baseline="0" dirty="0"/>
              <a:t>Sponsors privés (cités précédemment)</a:t>
            </a:r>
          </a:p>
          <a:p>
            <a:pPr marL="607402" lvl="1" indent="-165655">
              <a:buFont typeface="Arial" panose="020B0604020202020204" pitchFamily="34" charset="0"/>
              <a:buChar char="•"/>
            </a:pPr>
            <a:r>
              <a:rPr lang="fr-CH" baseline="0" dirty="0"/>
              <a:t>Aide au sport et Jeunesse &amp; Sport : aide financière pour le juniors (entraînements, camps,…)</a:t>
            </a:r>
          </a:p>
          <a:p>
            <a:pPr marL="607402" lvl="1" indent="-165655">
              <a:buFont typeface="Arial" panose="020B0604020202020204" pitchFamily="34" charset="0"/>
              <a:buChar char="•"/>
            </a:pPr>
            <a:endParaRPr lang="fr-CH" baseline="0" dirty="0"/>
          </a:p>
          <a:p>
            <a:pPr marL="165655" indent="-165655">
              <a:buFont typeface="Arial" panose="020B0604020202020204" pitchFamily="34" charset="0"/>
              <a:buChar char="•"/>
            </a:pPr>
            <a:r>
              <a:rPr lang="fr-CH" baseline="0" dirty="0"/>
              <a:t>Merci à la commune de Versoix</a:t>
            </a:r>
          </a:p>
          <a:p>
            <a:pPr marL="607402" lvl="1" indent="-165655">
              <a:buFont typeface="Arial" panose="020B0604020202020204" pitchFamily="34" charset="0"/>
              <a:buChar char="•"/>
            </a:pPr>
            <a:r>
              <a:rPr lang="fr-CH" baseline="0" dirty="0"/>
              <a:t>Grâce à elle nous disposons gratuitement des salles de sport pour les cours / entraînements</a:t>
            </a:r>
          </a:p>
          <a:p>
            <a:pPr marL="607402" lvl="1" indent="-165655">
              <a:buFont typeface="Arial" panose="020B0604020202020204" pitchFamily="34" charset="0"/>
              <a:buChar char="•"/>
            </a:pPr>
            <a:r>
              <a:rPr lang="fr-CH" baseline="0" dirty="0"/>
              <a:t>Mise à disposition du bus de la commune gracieusement pour déplacement à </a:t>
            </a:r>
            <a:r>
              <a:rPr lang="fr-CH" baseline="0" dirty="0" err="1"/>
              <a:t>Ovronnaz</a:t>
            </a:r>
            <a:endParaRPr lang="fr-CH" baseline="0" dirty="0"/>
          </a:p>
          <a:p>
            <a:pPr marL="607402" lvl="1" indent="-165655">
              <a:buFont typeface="Arial" panose="020B0604020202020204" pitchFamily="34" charset="0"/>
              <a:buChar char="•"/>
            </a:pPr>
            <a:r>
              <a:rPr lang="fr-CH" baseline="0" dirty="0"/>
              <a:t>Et en plus, nous bénéficions d’un important soutien financier pour les juniors </a:t>
            </a:r>
            <a:r>
              <a:rPr lang="fr-CH" baseline="0" dirty="0" err="1"/>
              <a:t>versoisiens</a:t>
            </a:r>
            <a:r>
              <a:rPr lang="fr-CH" baseline="0" dirty="0"/>
              <a:t>.</a:t>
            </a:r>
          </a:p>
        </p:txBody>
      </p:sp>
      <p:sp>
        <p:nvSpPr>
          <p:cNvPr id="4" name="Espace réservé du numéro de diapositive 3"/>
          <p:cNvSpPr>
            <a:spLocks noGrp="1"/>
          </p:cNvSpPr>
          <p:nvPr>
            <p:ph type="sldNum" sz="quarter" idx="10"/>
          </p:nvPr>
        </p:nvSpPr>
        <p:spPr/>
        <p:txBody>
          <a:bodyPr/>
          <a:lstStyle/>
          <a:p>
            <a:fld id="{8155B6DC-81AA-4E1D-9CE3-504C599F8BC5}" type="slidenum">
              <a:rPr lang="fr-CH" smtClean="0"/>
              <a:pPr/>
              <a:t>31</a:t>
            </a:fld>
            <a:endParaRPr lang="fr-CH"/>
          </a:p>
        </p:txBody>
      </p:sp>
    </p:spTree>
    <p:extLst>
      <p:ext uri="{BB962C8B-B14F-4D97-AF65-F5344CB8AC3E}">
        <p14:creationId xmlns="" xmlns:p14="http://schemas.microsoft.com/office/powerpoint/2010/main" val="1805706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607402" lvl="1" indent="-165655"/>
            <a:r>
              <a:rPr lang="fr-CH" dirty="0"/>
              <a:t>Avant de me</a:t>
            </a:r>
            <a:r>
              <a:rPr lang="fr-CH" baseline="0" dirty="0"/>
              <a:t> consacrer aux différentes activités du club à proprement parler, j’aimerais aborder quelques points qui concernent le club mais de manière un peu plus administrative.</a:t>
            </a:r>
          </a:p>
          <a:p>
            <a:pPr marL="607402" lvl="1" indent="-165655"/>
            <a:endParaRPr lang="fr-CH" baseline="0" dirty="0"/>
          </a:p>
          <a:p>
            <a:pPr marL="607402" lvl="1" indent="-165655" defTabSz="883493">
              <a:defRPr/>
            </a:pPr>
            <a:r>
              <a:rPr lang="fr-CH" baseline="0" dirty="0"/>
              <a:t>Depuis la dernière AGO, un certains nombre d’évènements ont eu lieu qui affectent l’activité du club :</a:t>
            </a:r>
          </a:p>
          <a:p>
            <a:pPr marL="607402" lvl="1" indent="-165655">
              <a:buFont typeface="Arial" panose="020B0604020202020204" pitchFamily="34" charset="0"/>
              <a:buChar char="•"/>
            </a:pPr>
            <a:endParaRPr lang="fr-CH" dirty="0"/>
          </a:p>
        </p:txBody>
      </p:sp>
      <p:sp>
        <p:nvSpPr>
          <p:cNvPr id="4" name="Espace réservé du numéro de diapositive 3"/>
          <p:cNvSpPr>
            <a:spLocks noGrp="1"/>
          </p:cNvSpPr>
          <p:nvPr>
            <p:ph type="sldNum" sz="quarter" idx="10"/>
          </p:nvPr>
        </p:nvSpPr>
        <p:spPr/>
        <p:txBody>
          <a:bodyPr/>
          <a:lstStyle/>
          <a:p>
            <a:fld id="{8155B6DC-81AA-4E1D-9CE3-504C599F8BC5}" type="slidenum">
              <a:rPr lang="fr-CH" smtClean="0"/>
              <a:pPr/>
              <a:t>32</a:t>
            </a:fld>
            <a:endParaRPr lang="fr-CH"/>
          </a:p>
        </p:txBody>
      </p:sp>
    </p:spTree>
    <p:extLst>
      <p:ext uri="{BB962C8B-B14F-4D97-AF65-F5344CB8AC3E}">
        <p14:creationId xmlns="" xmlns:p14="http://schemas.microsoft.com/office/powerpoint/2010/main" val="2760254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H" dirty="0"/>
          </a:p>
        </p:txBody>
      </p:sp>
      <p:sp>
        <p:nvSpPr>
          <p:cNvPr id="4" name="Espace réservé du numéro de diapositive 3"/>
          <p:cNvSpPr>
            <a:spLocks noGrp="1"/>
          </p:cNvSpPr>
          <p:nvPr>
            <p:ph type="sldNum" sz="quarter" idx="10"/>
          </p:nvPr>
        </p:nvSpPr>
        <p:spPr/>
        <p:txBody>
          <a:bodyPr/>
          <a:lstStyle/>
          <a:p>
            <a:fld id="{8155B6DC-81AA-4E1D-9CE3-504C599F8BC5}" type="slidenum">
              <a:rPr lang="fr-CH" smtClean="0"/>
              <a:pPr/>
              <a:t>33</a:t>
            </a:fld>
            <a:endParaRPr lang="fr-CH"/>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165655" indent="-165655">
              <a:buFont typeface="Arial" panose="020B0604020202020204" pitchFamily="34" charset="0"/>
              <a:buChar char="•"/>
            </a:pPr>
            <a:r>
              <a:rPr lang="fr-CH" dirty="0"/>
              <a:t>Comme indiqué en début</a:t>
            </a:r>
            <a:r>
              <a:rPr lang="fr-CH" baseline="0" dirty="0"/>
              <a:t> de séance, j’aimerais passer la parole à Christian, qui aimerait ajouter quelques points concernant en relation avec la promotion de la première équipe en 3</a:t>
            </a:r>
            <a:r>
              <a:rPr lang="fr-CH" baseline="30000" dirty="0"/>
              <a:t>ème</a:t>
            </a:r>
            <a:r>
              <a:rPr lang="fr-CH" baseline="0" dirty="0"/>
              <a:t> ligue.</a:t>
            </a:r>
            <a:endParaRPr lang="fr-CH" dirty="0"/>
          </a:p>
        </p:txBody>
      </p:sp>
      <p:sp>
        <p:nvSpPr>
          <p:cNvPr id="4" name="Espace réservé du numéro de diapositive 3"/>
          <p:cNvSpPr>
            <a:spLocks noGrp="1"/>
          </p:cNvSpPr>
          <p:nvPr>
            <p:ph type="sldNum" sz="quarter" idx="10"/>
          </p:nvPr>
        </p:nvSpPr>
        <p:spPr/>
        <p:txBody>
          <a:bodyPr/>
          <a:lstStyle/>
          <a:p>
            <a:fld id="{8155B6DC-81AA-4E1D-9CE3-504C599F8BC5}" type="slidenum">
              <a:rPr lang="fr-CH" smtClean="0"/>
              <a:pPr/>
              <a:t>34</a:t>
            </a:fld>
            <a:endParaRPr lang="fr-CH"/>
          </a:p>
        </p:txBody>
      </p:sp>
    </p:spTree>
    <p:extLst>
      <p:ext uri="{BB962C8B-B14F-4D97-AF65-F5344CB8AC3E}">
        <p14:creationId xmlns="" xmlns:p14="http://schemas.microsoft.com/office/powerpoint/2010/main" val="2605815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65655" marR="0" indent="-16565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dirty="0"/>
              <a:t>Avec 56 juniors nous sommes</a:t>
            </a:r>
            <a:r>
              <a:rPr lang="fr-CH" baseline="0" dirty="0"/>
              <a:t> u</a:t>
            </a:r>
            <a:r>
              <a:rPr lang="fr-CH" dirty="0"/>
              <a:t>n des plus grands</a:t>
            </a:r>
            <a:r>
              <a:rPr lang="fr-CH" baseline="0" dirty="0"/>
              <a:t> clubs formateur du canton</a:t>
            </a:r>
          </a:p>
          <a:p>
            <a:pPr marL="165655" indent="-165655">
              <a:buFont typeface="Arial" panose="020B0604020202020204" pitchFamily="34" charset="0"/>
              <a:buChar char="•"/>
            </a:pPr>
            <a:r>
              <a:rPr lang="fr-CH" baseline="0" dirty="0"/>
              <a:t>Tous participent à des cours avec entraîneurs</a:t>
            </a:r>
          </a:p>
          <a:p>
            <a:pPr marL="607402" lvl="1" indent="-165655">
              <a:buFont typeface="Arial" panose="020B0604020202020204" pitchFamily="34" charset="0"/>
              <a:buChar char="•"/>
            </a:pPr>
            <a:r>
              <a:rPr lang="fr-CH" baseline="0" dirty="0"/>
              <a:t>1 à 2 fois par semaine selon les juniors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H" dirty="0"/>
              <a:t>Qui sont nos</a:t>
            </a:r>
            <a:r>
              <a:rPr lang="fr-CH" baseline="0" dirty="0"/>
              <a:t> juniors: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baseline="0" dirty="0"/>
              <a:t>Badminton : sport qui s’adresser aussi bien aux filles qu’aux garçons</a:t>
            </a:r>
            <a:endParaRPr lang="fr-CH" dirty="0"/>
          </a:p>
          <a:p>
            <a:pPr marL="165655" indent="-165655">
              <a:buFont typeface="Arial" panose="020B0604020202020204" pitchFamily="34" charset="0"/>
              <a:buChar char="•"/>
            </a:pPr>
            <a:r>
              <a:rPr lang="fr-CH" dirty="0"/>
              <a:t>Répartition</a:t>
            </a:r>
            <a:r>
              <a:rPr lang="fr-CH" baseline="0" dirty="0"/>
              <a:t> assez équilibrée entre filles et garçons</a:t>
            </a:r>
          </a:p>
          <a:p>
            <a:pPr marL="165655" indent="-165655">
              <a:buFont typeface="Arial" panose="020B0604020202020204" pitchFamily="34" charset="0"/>
              <a:buChar char="•"/>
            </a:pPr>
            <a:r>
              <a:rPr lang="fr-CH" baseline="0" dirty="0"/>
              <a:t>Répartition assez équilibrée entre les différentes catégories d’âge</a:t>
            </a:r>
          </a:p>
          <a:p>
            <a:pPr marL="165655" indent="-165655">
              <a:buFont typeface="Arial" panose="020B0604020202020204" pitchFamily="34" charset="0"/>
              <a:buChar char="•"/>
            </a:pPr>
            <a:r>
              <a:rPr lang="fr-CH" baseline="0" dirty="0"/>
              <a:t>Nous n’acceptons pas de juniors en dessous de 8 au club</a:t>
            </a:r>
          </a:p>
          <a:p>
            <a:pPr marL="165655" indent="-165655">
              <a:buFont typeface="Arial" panose="020B0604020202020204" pitchFamily="34" charset="0"/>
              <a:buChar char="•"/>
            </a:pPr>
            <a:endParaRPr lang="fr-CH" baseline="0" dirty="0"/>
          </a:p>
          <a:p>
            <a:pPr marL="607402" lvl="1" indent="-165655">
              <a:buFont typeface="Arial" panose="020B0604020202020204" pitchFamily="34" charset="0"/>
              <a:buChar char="•"/>
            </a:pPr>
            <a:endParaRPr lang="fr-CH" dirty="0"/>
          </a:p>
        </p:txBody>
      </p:sp>
      <p:sp>
        <p:nvSpPr>
          <p:cNvPr id="4" name="Espace réservé du numéro de diapositive 3"/>
          <p:cNvSpPr>
            <a:spLocks noGrp="1"/>
          </p:cNvSpPr>
          <p:nvPr>
            <p:ph type="sldNum" sz="quarter" idx="10"/>
          </p:nvPr>
        </p:nvSpPr>
        <p:spPr/>
        <p:txBody>
          <a:bodyPr/>
          <a:lstStyle/>
          <a:p>
            <a:fld id="{8155B6DC-81AA-4E1D-9CE3-504C599F8BC5}" type="slidenum">
              <a:rPr lang="fr-CH" smtClean="0"/>
              <a:pPr/>
              <a:t>4</a:t>
            </a:fld>
            <a:endParaRPr lang="fr-CH"/>
          </a:p>
        </p:txBody>
      </p:sp>
    </p:spTree>
    <p:extLst>
      <p:ext uri="{BB962C8B-B14F-4D97-AF65-F5344CB8AC3E}">
        <p14:creationId xmlns="" xmlns:p14="http://schemas.microsoft.com/office/powerpoint/2010/main" val="3753766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65655" indent="-165655">
              <a:buFont typeface="Arial" panose="020B0604020202020204" pitchFamily="34" charset="0"/>
              <a:buNone/>
            </a:pPr>
            <a:endParaRPr lang="fr-CH" baseline="0" dirty="0"/>
          </a:p>
          <a:p>
            <a:pPr marL="165655" indent="-165655">
              <a:buFont typeface="Arial" panose="020B0604020202020204" pitchFamily="34" charset="0"/>
              <a:buChar char="•"/>
            </a:pPr>
            <a:r>
              <a:rPr lang="fr-CH" baseline="0" dirty="0"/>
              <a:t>Répartition lieu de résidence :</a:t>
            </a:r>
          </a:p>
          <a:p>
            <a:pPr marL="607402" lvl="1" indent="-165655">
              <a:buFont typeface="Arial" panose="020B0604020202020204" pitchFamily="34" charset="0"/>
              <a:buChar char="•"/>
            </a:pPr>
            <a:r>
              <a:rPr lang="fr-CH" baseline="0" dirty="0"/>
              <a:t>Majorité de </a:t>
            </a:r>
            <a:r>
              <a:rPr lang="fr-CH" baseline="0" dirty="0" err="1"/>
              <a:t>versoisiens</a:t>
            </a:r>
            <a:r>
              <a:rPr lang="fr-CH" baseline="0" dirty="0"/>
              <a:t>(</a:t>
            </a:r>
            <a:r>
              <a:rPr lang="fr-CH" baseline="0" dirty="0" err="1"/>
              <a:t>ennes</a:t>
            </a:r>
            <a:r>
              <a:rPr lang="fr-CH" baseline="0" dirty="0"/>
              <a:t>)</a:t>
            </a:r>
          </a:p>
          <a:p>
            <a:pPr marL="607402" lvl="1" indent="-165655">
              <a:buFont typeface="Arial" panose="020B0604020202020204" pitchFamily="34" charset="0"/>
              <a:buChar char="•"/>
            </a:pPr>
            <a:r>
              <a:rPr lang="fr-CH" baseline="0" dirty="0"/>
              <a:t>Sinon communes avoisinantes (GE et VD)</a:t>
            </a:r>
          </a:p>
          <a:p>
            <a:pPr marL="607402" lvl="1" indent="-165655">
              <a:buFont typeface="Arial" panose="020B0604020202020204" pitchFamily="34" charset="0"/>
              <a:buChar char="•"/>
            </a:pPr>
            <a:r>
              <a:rPr lang="fr-CH" baseline="0" dirty="0"/>
              <a:t>Quelques joueurs qui traversent la frontière</a:t>
            </a:r>
          </a:p>
          <a:p>
            <a:pPr marL="165655" indent="-165655">
              <a:buFont typeface="Arial" panose="020B0604020202020204" pitchFamily="34" charset="0"/>
              <a:buChar char="•"/>
            </a:pPr>
            <a:r>
              <a:rPr lang="fr-CH" baseline="0" dirty="0"/>
              <a:t>Infrastructure juniors qui n’existent pas dans les communes avoisinantes.</a:t>
            </a:r>
          </a:p>
          <a:p>
            <a:pPr marL="607402" lvl="1" indent="-165655">
              <a:buFont typeface="Arial" panose="020B0604020202020204" pitchFamily="34" charset="0"/>
              <a:buChar char="•"/>
            </a:pPr>
            <a:endParaRPr lang="fr-CH" dirty="0"/>
          </a:p>
        </p:txBody>
      </p:sp>
      <p:sp>
        <p:nvSpPr>
          <p:cNvPr id="4" name="Espace réservé du numéro de diapositive 3"/>
          <p:cNvSpPr>
            <a:spLocks noGrp="1"/>
          </p:cNvSpPr>
          <p:nvPr>
            <p:ph type="sldNum" sz="quarter" idx="10"/>
          </p:nvPr>
        </p:nvSpPr>
        <p:spPr/>
        <p:txBody>
          <a:bodyPr/>
          <a:lstStyle/>
          <a:p>
            <a:fld id="{8155B6DC-81AA-4E1D-9CE3-504C599F8BC5}" type="slidenum">
              <a:rPr lang="fr-CH" smtClean="0"/>
              <a:pPr/>
              <a:t>5</a:t>
            </a:fld>
            <a:endParaRPr lang="fr-CH"/>
          </a:p>
        </p:txBody>
      </p:sp>
    </p:spTree>
    <p:extLst>
      <p:ext uri="{BB962C8B-B14F-4D97-AF65-F5344CB8AC3E}">
        <p14:creationId xmlns="" xmlns:p14="http://schemas.microsoft.com/office/powerpoint/2010/main" val="3753766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indent="0">
              <a:buFont typeface="Arial" pitchFamily="34" charset="0"/>
              <a:buNone/>
            </a:pPr>
            <a:r>
              <a:rPr lang="fr-CH" baseline="0" dirty="0"/>
              <a:t>Nos prestations :</a:t>
            </a:r>
          </a:p>
          <a:p>
            <a:pPr marL="0" indent="0">
              <a:buFont typeface="Arial" pitchFamily="34" charset="0"/>
              <a:buNone/>
            </a:pPr>
            <a:endParaRPr lang="fr-CH" baseline="0" dirty="0"/>
          </a:p>
          <a:p>
            <a:pPr marL="165655" indent="-165655">
              <a:buFont typeface="Arial" pitchFamily="34" charset="0"/>
              <a:buChar char="•"/>
            </a:pPr>
            <a:r>
              <a:rPr lang="fr-CH" baseline="0" dirty="0"/>
              <a:t>Cette saison, le VBC offrait 7 cours juniors</a:t>
            </a:r>
          </a:p>
          <a:p>
            <a:pPr marL="607402" lvl="1" indent="-165655">
              <a:buFont typeface="Arial" pitchFamily="34" charset="0"/>
              <a:buChar char="•"/>
            </a:pPr>
            <a:r>
              <a:rPr lang="fr-CH" baseline="0" dirty="0"/>
              <a:t>pour les différentes catégories d’âge</a:t>
            </a:r>
          </a:p>
          <a:p>
            <a:pPr marL="607402" lvl="1" indent="-165655">
              <a:buFont typeface="Arial" pitchFamily="34" charset="0"/>
              <a:buChar char="•"/>
            </a:pPr>
            <a:r>
              <a:rPr lang="fr-CH" baseline="0" dirty="0"/>
              <a:t>9 heures d’entraînements dispensés distribuées sur 4 jours de la semaine</a:t>
            </a:r>
          </a:p>
          <a:p>
            <a:pPr marL="607402" lvl="1" indent="-165655">
              <a:buFont typeface="Arial" pitchFamily="34" charset="0"/>
              <a:buChar char="•"/>
            </a:pPr>
            <a:r>
              <a:rPr lang="fr-CH" baseline="0" dirty="0"/>
              <a:t>Assurés par 6 entraîneurs cette saison</a:t>
            </a:r>
          </a:p>
          <a:p>
            <a:pPr marL="1049148" lvl="2" indent="-165655">
              <a:buFont typeface="Arial" pitchFamily="34" charset="0"/>
              <a:buChar char="•"/>
            </a:pPr>
            <a:r>
              <a:rPr lang="fr-CH" baseline="0" dirty="0"/>
              <a:t>Michael : Compétition et les plus jeunes</a:t>
            </a:r>
          </a:p>
          <a:p>
            <a:pPr marL="1049148" lvl="2" indent="-165655">
              <a:buFont typeface="Arial" pitchFamily="34" charset="0"/>
              <a:buChar char="•"/>
            </a:pPr>
            <a:r>
              <a:rPr lang="fr-CH" baseline="0" dirty="0"/>
              <a:t>Benoît &amp; Bryan: Cours jeunes (cycle et post-obligatoire)</a:t>
            </a:r>
          </a:p>
          <a:p>
            <a:pPr marL="1049148" lvl="2" indent="-165655" defTabSz="883493">
              <a:buFont typeface="Arial" pitchFamily="34" charset="0"/>
              <a:buChar char="•"/>
              <a:defRPr/>
            </a:pPr>
            <a:r>
              <a:rPr lang="fr-CH" baseline="0" dirty="0"/>
              <a:t>Loïc &amp; Scott : Cours pour les plus jeunes (école primaire)</a:t>
            </a:r>
          </a:p>
          <a:p>
            <a:pPr marL="1049148" lvl="2" indent="-165655" defTabSz="883493">
              <a:buFont typeface="Arial" pitchFamily="34" charset="0"/>
              <a:buChar char="•"/>
              <a:defRPr/>
            </a:pPr>
            <a:r>
              <a:rPr lang="fr-CH" baseline="0" dirty="0"/>
              <a:t>Thibault (remplacement)</a:t>
            </a:r>
          </a:p>
          <a:p>
            <a:pPr marL="134748" lvl="0" indent="-165655" defTabSz="883493">
              <a:buFont typeface="Arial" pitchFamily="34" charset="0"/>
              <a:buChar char="•"/>
              <a:defRPr/>
            </a:pPr>
            <a:r>
              <a:rPr lang="fr-CH" baseline="0" dirty="0"/>
              <a:t>Grâce à la formation de deux nouveaux entraîneurs J+S l’année passée, tout nos 7 cours juniors était estampillés J+S cette saison.</a:t>
            </a:r>
          </a:p>
          <a:p>
            <a:pPr marL="134748" lvl="0" indent="-165655" defTabSz="883493">
              <a:buFont typeface="Arial" pitchFamily="34" charset="0"/>
              <a:buChar char="•"/>
              <a:defRPr/>
            </a:pPr>
            <a:endParaRPr lang="fr-CH" baseline="0" dirty="0"/>
          </a:p>
          <a:p>
            <a:pPr marL="165655" indent="-165655" defTabSz="883493">
              <a:buFont typeface="Arial" pitchFamily="34" charset="0"/>
              <a:buChar char="•"/>
              <a:defRPr/>
            </a:pPr>
            <a:r>
              <a:rPr lang="fr-CH" baseline="0" dirty="0"/>
              <a:t>Cours adultes débutants:</a:t>
            </a:r>
          </a:p>
          <a:p>
            <a:pPr marL="607402" lvl="1" indent="-165655" defTabSz="883493">
              <a:buFont typeface="Arial" pitchFamily="34" charset="0"/>
              <a:buChar char="•"/>
              <a:defRPr/>
            </a:pPr>
            <a:r>
              <a:rPr lang="fr-CH" baseline="0" dirty="0"/>
              <a:t>Reconduit cette saison (Jean-Jacques)</a:t>
            </a:r>
          </a:p>
          <a:p>
            <a:pPr marL="607402" lvl="1" indent="-165655" defTabSz="883493">
              <a:buFont typeface="Arial" pitchFamily="34" charset="0"/>
              <a:buChar char="•"/>
              <a:defRPr/>
            </a:pPr>
            <a:r>
              <a:rPr lang="fr-CH" baseline="0" dirty="0"/>
              <a:t>Prévu jusqu’à Noël et prolongé sur toute la saison suite à son succès auprès des participants.</a:t>
            </a:r>
          </a:p>
          <a:p>
            <a:pPr marL="607402" lvl="1" indent="-165655" defTabSz="883493">
              <a:buFont typeface="Arial" pitchFamily="34" charset="0"/>
              <a:buChar char="•"/>
              <a:defRPr/>
            </a:pPr>
            <a:endParaRPr lang="fr-CH" baseline="0" dirty="0"/>
          </a:p>
          <a:p>
            <a:pPr marL="165655" indent="-165655">
              <a:buFont typeface="Arial" pitchFamily="34" charset="0"/>
              <a:buChar char="•"/>
            </a:pPr>
            <a:r>
              <a:rPr lang="fr-CH" baseline="0" dirty="0"/>
              <a:t>Remerciements aux entraîneurs pour tout leur travail</a:t>
            </a:r>
          </a:p>
          <a:p>
            <a:pPr marL="607402" lvl="1" indent="-165655">
              <a:buFont typeface="Arial" pitchFamily="34" charset="0"/>
              <a:buChar char="•"/>
            </a:pPr>
            <a:r>
              <a:rPr lang="fr-CH" baseline="0" dirty="0"/>
              <a:t>C’est eux qui fournissent tout le travail au cours de l’année.</a:t>
            </a:r>
          </a:p>
        </p:txBody>
      </p:sp>
      <p:sp>
        <p:nvSpPr>
          <p:cNvPr id="4" name="Espace réservé du numéro de diapositive 3"/>
          <p:cNvSpPr>
            <a:spLocks noGrp="1"/>
          </p:cNvSpPr>
          <p:nvPr>
            <p:ph type="sldNum" sz="quarter" idx="10"/>
          </p:nvPr>
        </p:nvSpPr>
        <p:spPr/>
        <p:txBody>
          <a:bodyPr/>
          <a:lstStyle/>
          <a:p>
            <a:fld id="{8155B6DC-81AA-4E1D-9CE3-504C599F8BC5}" type="slidenum">
              <a:rPr lang="fr-CH" smtClean="0"/>
              <a:pPr/>
              <a:t>6</a:t>
            </a:fld>
            <a:endParaRPr lang="fr-CH"/>
          </a:p>
        </p:txBody>
      </p:sp>
    </p:spTree>
    <p:extLst>
      <p:ext uri="{BB962C8B-B14F-4D97-AF65-F5344CB8AC3E}">
        <p14:creationId xmlns="" xmlns:p14="http://schemas.microsoft.com/office/powerpoint/2010/main" val="3837764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165655" indent="-165655">
              <a:buFont typeface="Arial" panose="020B0604020202020204" pitchFamily="34" charset="0"/>
              <a:buNone/>
            </a:pPr>
            <a:endParaRPr lang="fr-CH" dirty="0"/>
          </a:p>
          <a:p>
            <a:pPr marL="165655" indent="-165655">
              <a:buFont typeface="Arial" panose="020B0604020202020204" pitchFamily="34" charset="0"/>
              <a:buChar char="•"/>
            </a:pPr>
            <a:r>
              <a:rPr lang="fr-CH" dirty="0"/>
              <a:t>Versoix 1 (2</a:t>
            </a:r>
            <a:r>
              <a:rPr lang="fr-CH" baseline="30000" dirty="0"/>
              <a:t>ème</a:t>
            </a:r>
            <a:r>
              <a:rPr lang="fr-CH" baseline="0" dirty="0"/>
              <a:t> ligue) :</a:t>
            </a:r>
          </a:p>
          <a:p>
            <a:pPr marL="607402" lvl="1" indent="-165655">
              <a:buFont typeface="Arial" panose="020B0604020202020204" pitchFamily="34" charset="0"/>
              <a:buChar char="•"/>
            </a:pPr>
            <a:r>
              <a:rPr lang="fr-CH" baseline="0" dirty="0"/>
              <a:t>Promotion en 2</a:t>
            </a:r>
            <a:r>
              <a:rPr lang="fr-CH" baseline="30000" dirty="0"/>
              <a:t>ème</a:t>
            </a:r>
            <a:r>
              <a:rPr lang="fr-CH" baseline="0" dirty="0"/>
              <a:t> ligue l’année passée</a:t>
            </a:r>
          </a:p>
          <a:p>
            <a:pPr marL="607402" lvl="1" indent="-165655">
              <a:buFont typeface="Arial" panose="020B0604020202020204" pitchFamily="34" charset="0"/>
              <a:buChar char="•"/>
            </a:pPr>
            <a:r>
              <a:rPr lang="fr-CH" baseline="0" dirty="0"/>
              <a:t>Malgré des effectifs limites (5 joueurs « titulaires ») tenté notre chance</a:t>
            </a:r>
          </a:p>
          <a:p>
            <a:pPr marL="607402" lvl="1" indent="-165655">
              <a:buFont typeface="Arial" panose="020B0604020202020204" pitchFamily="34" charset="0"/>
              <a:buChar char="•"/>
            </a:pPr>
            <a:r>
              <a:rPr lang="fr-CH" baseline="0" dirty="0"/>
              <a:t>Objectif ambitieux : se maintenir en 2</a:t>
            </a:r>
            <a:r>
              <a:rPr lang="fr-CH" baseline="30000" dirty="0"/>
              <a:t>ème</a:t>
            </a:r>
            <a:endParaRPr lang="fr-CH" baseline="0" dirty="0"/>
          </a:p>
          <a:p>
            <a:pPr marL="607402" lvl="1" indent="-165655">
              <a:buFont typeface="Arial" panose="020B0604020202020204" pitchFamily="34" charset="0"/>
              <a:buChar char="•"/>
            </a:pPr>
            <a:r>
              <a:rPr lang="fr-CH" baseline="0" dirty="0"/>
              <a:t>Blessure Scott : absent pour la 2</a:t>
            </a:r>
            <a:r>
              <a:rPr lang="fr-CH" baseline="30000" dirty="0"/>
              <a:t>ème</a:t>
            </a:r>
            <a:r>
              <a:rPr lang="fr-CH" baseline="0" dirty="0"/>
              <a:t> moitié de la saison</a:t>
            </a:r>
          </a:p>
          <a:p>
            <a:pPr marL="607402" lvl="1" indent="-165655">
              <a:buFont typeface="Arial" panose="020B0604020202020204" pitchFamily="34" charset="0"/>
              <a:buChar char="•"/>
            </a:pPr>
            <a:r>
              <a:rPr lang="fr-CH" baseline="0" dirty="0"/>
              <a:t>Recours à des licences plus</a:t>
            </a:r>
          </a:p>
          <a:p>
            <a:pPr marL="607402" lvl="1" indent="-165655">
              <a:buFont typeface="Arial" panose="020B0604020202020204" pitchFamily="34" charset="0"/>
              <a:buChar char="•"/>
            </a:pPr>
            <a:r>
              <a:rPr lang="fr-CH" baseline="0" dirty="0"/>
              <a:t>Finalement, après un suspense assez insupportable, l’équipe fini 6</a:t>
            </a:r>
            <a:r>
              <a:rPr lang="fr-CH" baseline="30000" dirty="0"/>
              <a:t>ème</a:t>
            </a:r>
            <a:r>
              <a:rPr lang="fr-CH" baseline="0" dirty="0"/>
              <a:t> sur 8 =&gt; synonyme de maintient la saison prochaine</a:t>
            </a:r>
          </a:p>
          <a:p>
            <a:pPr marL="607402" lvl="1" indent="-165655">
              <a:buFont typeface="Arial" panose="020B0604020202020204" pitchFamily="34" charset="0"/>
              <a:buChar char="•"/>
            </a:pPr>
            <a:r>
              <a:rPr lang="fr-CH" baseline="0" dirty="0"/>
              <a:t>BRAVO !!</a:t>
            </a:r>
          </a:p>
          <a:p>
            <a:pPr marL="607402" lvl="1" indent="-165655">
              <a:buFont typeface="Arial" panose="020B0604020202020204" pitchFamily="34" charset="0"/>
              <a:buNone/>
            </a:pPr>
            <a:endParaRPr lang="fr-CH" baseline="0" dirty="0"/>
          </a:p>
          <a:p>
            <a:pPr marL="607402" lvl="1" indent="-165655">
              <a:buFont typeface="Arial" panose="020B0604020202020204" pitchFamily="34" charset="0"/>
              <a:buNone/>
            </a:pPr>
            <a:r>
              <a:rPr lang="fr-CH" baseline="0" dirty="0"/>
              <a:t>Saison prochaine:</a:t>
            </a:r>
          </a:p>
          <a:p>
            <a:pPr marL="607402" lvl="1" indent="-165655">
              <a:buFont typeface="Arial" panose="020B0604020202020204" pitchFamily="34" charset="0"/>
              <a:buNone/>
            </a:pPr>
            <a:r>
              <a:rPr lang="fr-CH" baseline="0" dirty="0"/>
              <a:t>Même équipe, sauf Christian qui se retire. </a:t>
            </a:r>
          </a:p>
          <a:p>
            <a:pPr marL="607402" lvl="1" indent="-165655">
              <a:buFont typeface="Arial" panose="020B0604020202020204" pitchFamily="34" charset="0"/>
              <a:buNone/>
            </a:pPr>
            <a:r>
              <a:rPr lang="fr-CH" baseline="0" dirty="0"/>
              <a:t>Retour de Scott qui reprend le capitanat</a:t>
            </a:r>
          </a:p>
          <a:p>
            <a:pPr marL="607402" lvl="1" indent="-165655">
              <a:buFont typeface="Arial" panose="020B0604020202020204" pitchFamily="34" charset="0"/>
              <a:buNone/>
            </a:pPr>
            <a:r>
              <a:rPr lang="fr-CH" baseline="0" dirty="0"/>
              <a:t>Cherchons activement de renforts pour l’équipe</a:t>
            </a:r>
          </a:p>
          <a:p>
            <a:pPr marL="607402" lvl="1" indent="-165655">
              <a:buFont typeface="Arial" panose="020B0604020202020204" pitchFamily="34" charset="0"/>
              <a:buNone/>
            </a:pPr>
            <a:endParaRPr lang="fr-CH" baseline="0" dirty="0"/>
          </a:p>
          <a:p>
            <a:pPr marL="607402" lvl="1" indent="-165655">
              <a:buFont typeface="Arial" panose="020B0604020202020204" pitchFamily="34" charset="0"/>
              <a:buNone/>
            </a:pPr>
            <a:endParaRPr lang="fr-CH" baseline="0" dirty="0"/>
          </a:p>
          <a:p>
            <a:pPr marL="607402" lvl="1" indent="-165655">
              <a:buFont typeface="Arial" panose="020B0604020202020204" pitchFamily="34" charset="0"/>
              <a:buChar char="•"/>
            </a:pPr>
            <a:endParaRPr lang="fr-CH" baseline="0" dirty="0"/>
          </a:p>
        </p:txBody>
      </p:sp>
      <p:sp>
        <p:nvSpPr>
          <p:cNvPr id="4" name="Espace réservé du numéro de diapositive 3"/>
          <p:cNvSpPr>
            <a:spLocks noGrp="1"/>
          </p:cNvSpPr>
          <p:nvPr>
            <p:ph type="sldNum" sz="quarter" idx="10"/>
          </p:nvPr>
        </p:nvSpPr>
        <p:spPr/>
        <p:txBody>
          <a:bodyPr/>
          <a:lstStyle/>
          <a:p>
            <a:fld id="{8155B6DC-81AA-4E1D-9CE3-504C599F8BC5}" type="slidenum">
              <a:rPr lang="fr-CH" smtClean="0"/>
              <a:pPr/>
              <a:t>7</a:t>
            </a:fld>
            <a:endParaRPr lang="fr-CH"/>
          </a:p>
        </p:txBody>
      </p:sp>
    </p:spTree>
    <p:extLst>
      <p:ext uri="{BB962C8B-B14F-4D97-AF65-F5344CB8AC3E}">
        <p14:creationId xmlns="" xmlns:p14="http://schemas.microsoft.com/office/powerpoint/2010/main" val="659939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165655" indent="-165655">
              <a:buFont typeface="Arial" panose="020B0604020202020204" pitchFamily="34" charset="0"/>
              <a:buChar char="•"/>
            </a:pPr>
            <a:r>
              <a:rPr lang="fr-CH" dirty="0"/>
              <a:t>Versoix 2 (4</a:t>
            </a:r>
            <a:r>
              <a:rPr lang="fr-CH" baseline="30000" dirty="0"/>
              <a:t>ème</a:t>
            </a:r>
            <a:r>
              <a:rPr lang="fr-CH" baseline="0" dirty="0"/>
              <a:t> ligue) :</a:t>
            </a:r>
          </a:p>
          <a:p>
            <a:pPr marL="607402" lvl="1" indent="-165655">
              <a:buFont typeface="Arial" panose="020B0604020202020204" pitchFamily="34" charset="0"/>
              <a:buChar char="•"/>
            </a:pPr>
            <a:r>
              <a:rPr lang="fr-CH" baseline="0" dirty="0"/>
              <a:t>Equipe jeunes adultes avec beaucoup de potentiel (noms)</a:t>
            </a:r>
          </a:p>
          <a:p>
            <a:pPr marL="607402" lvl="1" indent="-165655">
              <a:buFont typeface="Arial" panose="020B0604020202020204" pitchFamily="34" charset="0"/>
              <a:buChar char="•"/>
            </a:pPr>
            <a:r>
              <a:rPr lang="fr-CH" baseline="0" dirty="0"/>
              <a:t>Objectif la promotion en 3</a:t>
            </a:r>
            <a:r>
              <a:rPr lang="fr-CH" baseline="30000" dirty="0"/>
              <a:t>ème</a:t>
            </a:r>
            <a:r>
              <a:rPr lang="fr-CH" baseline="0" dirty="0"/>
              <a:t> ligue</a:t>
            </a:r>
          </a:p>
          <a:p>
            <a:pPr marL="607402" lvl="1" indent="-165655">
              <a:buFont typeface="Arial" panose="020B0604020202020204" pitchFamily="34" charset="0"/>
              <a:buChar char="•"/>
            </a:pPr>
            <a:r>
              <a:rPr lang="fr-CH" baseline="0" dirty="0"/>
              <a:t>Cette fois-ci le suspense n’était pas vraiment au rendez-vous tant l’équipe à surclassé les équipes adverses</a:t>
            </a:r>
          </a:p>
          <a:p>
            <a:pPr marL="607402" lvl="1" indent="-165655">
              <a:buFont typeface="Arial" panose="020B0604020202020204" pitchFamily="34" charset="0"/>
              <a:buChar char="•"/>
            </a:pPr>
            <a:r>
              <a:rPr lang="fr-CH" baseline="0" dirty="0"/>
              <a:t>L’équipe fini 1</a:t>
            </a:r>
            <a:r>
              <a:rPr lang="fr-CH" baseline="30000" dirty="0"/>
              <a:t>ère</a:t>
            </a:r>
            <a:r>
              <a:rPr lang="fr-CH" baseline="0" dirty="0"/>
              <a:t> de la saison régulière avec un total incroyable de 40 points sur 42 possibles.</a:t>
            </a:r>
          </a:p>
          <a:p>
            <a:pPr marL="607402" lvl="1" indent="-165655">
              <a:buFont typeface="Arial" panose="020B0604020202020204" pitchFamily="34" charset="0"/>
              <a:buChar char="•"/>
            </a:pPr>
            <a:r>
              <a:rPr lang="fr-CH" baseline="0" dirty="0"/>
              <a:t>BRAVO!!</a:t>
            </a:r>
          </a:p>
          <a:p>
            <a:pPr marL="607402" lvl="1" indent="-165655">
              <a:buFont typeface="Arial" panose="020B0604020202020204" pitchFamily="34" charset="0"/>
              <a:buChar char="•"/>
            </a:pPr>
            <a:r>
              <a:rPr lang="fr-CH" baseline="0" dirty="0"/>
              <a:t>Malgré cette performance, la promotion en 3</a:t>
            </a:r>
            <a:r>
              <a:rPr lang="fr-CH" baseline="30000" dirty="0"/>
              <a:t>ème</a:t>
            </a:r>
            <a:r>
              <a:rPr lang="fr-CH" baseline="0" dirty="0"/>
              <a:t> ligue n’est toujours pas garantie puisque il semblerait qu’il pourrait y avoir des matchs de barrages.</a:t>
            </a:r>
            <a:br>
              <a:rPr lang="fr-CH" baseline="0" dirty="0"/>
            </a:br>
            <a:r>
              <a:rPr lang="fr-CH" baseline="0" dirty="0"/>
              <a:t>Sur 3 équipes, seules 2 seraient promues !</a:t>
            </a:r>
          </a:p>
          <a:p>
            <a:pPr marL="607402" lvl="1" indent="-165655">
              <a:buFont typeface="Arial" panose="020B0604020202020204" pitchFamily="34" charset="0"/>
              <a:buChar char="•"/>
            </a:pPr>
            <a:endParaRPr lang="fr-CH" baseline="0" dirty="0"/>
          </a:p>
          <a:p>
            <a:pPr marL="607402" lvl="1" indent="-165655">
              <a:buFont typeface="Arial" panose="020B0604020202020204" pitchFamily="34" charset="0"/>
              <a:buChar char="•"/>
            </a:pPr>
            <a:r>
              <a:rPr lang="fr-CH" baseline="0" dirty="0"/>
              <a:t>Nous attendons encore la fin de match avant de se projeter dans la saison prochaine.</a:t>
            </a:r>
          </a:p>
          <a:p>
            <a:pPr marL="607402" lvl="1" indent="-165655">
              <a:buFont typeface="Arial" panose="020B0604020202020204" pitchFamily="34" charset="0"/>
              <a:buNone/>
            </a:pPr>
            <a:endParaRPr lang="fr-CH" baseline="0" dirty="0"/>
          </a:p>
          <a:p>
            <a:pPr marL="607402" lvl="1" indent="-165655">
              <a:buFont typeface="Arial" panose="020B0604020202020204" pitchFamily="34" charset="0"/>
              <a:buNone/>
            </a:pPr>
            <a:endParaRPr lang="fr-CH" baseline="0" dirty="0"/>
          </a:p>
          <a:p>
            <a:pPr marL="607402" lvl="1" indent="-165655">
              <a:buFont typeface="Arial" panose="020B0604020202020204" pitchFamily="34" charset="0"/>
              <a:buNone/>
            </a:pPr>
            <a:endParaRPr lang="fr-CH" baseline="0" dirty="0"/>
          </a:p>
          <a:p>
            <a:pPr marL="607402" lvl="1" indent="-165655">
              <a:buFont typeface="Arial" panose="020B0604020202020204" pitchFamily="34" charset="0"/>
              <a:buChar char="•"/>
            </a:pPr>
            <a:endParaRPr lang="fr-CH" baseline="0" dirty="0"/>
          </a:p>
        </p:txBody>
      </p:sp>
      <p:sp>
        <p:nvSpPr>
          <p:cNvPr id="4" name="Espace réservé du numéro de diapositive 3"/>
          <p:cNvSpPr>
            <a:spLocks noGrp="1"/>
          </p:cNvSpPr>
          <p:nvPr>
            <p:ph type="sldNum" sz="quarter" idx="10"/>
          </p:nvPr>
        </p:nvSpPr>
        <p:spPr/>
        <p:txBody>
          <a:bodyPr/>
          <a:lstStyle/>
          <a:p>
            <a:fld id="{8155B6DC-81AA-4E1D-9CE3-504C599F8BC5}" type="slidenum">
              <a:rPr lang="fr-CH" smtClean="0"/>
              <a:pPr/>
              <a:t>8</a:t>
            </a:fld>
            <a:endParaRPr lang="fr-CH"/>
          </a:p>
        </p:txBody>
      </p:sp>
    </p:spTree>
    <p:extLst>
      <p:ext uri="{BB962C8B-B14F-4D97-AF65-F5344CB8AC3E}">
        <p14:creationId xmlns="" xmlns:p14="http://schemas.microsoft.com/office/powerpoint/2010/main" val="659939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165655" indent="-165655">
              <a:buFont typeface="Arial" panose="020B0604020202020204" pitchFamily="34" charset="0"/>
              <a:buChar char="•"/>
            </a:pPr>
            <a:r>
              <a:rPr lang="fr-CH" baseline="0" dirty="0"/>
              <a:t>Troisième équipe IC cette saison : Versoix 3 qui évoluait en 4</a:t>
            </a:r>
            <a:r>
              <a:rPr lang="fr-CH" baseline="30000" dirty="0"/>
              <a:t>ème</a:t>
            </a:r>
            <a:r>
              <a:rPr lang="fr-CH" baseline="0" dirty="0"/>
              <a:t> ligue.</a:t>
            </a:r>
          </a:p>
          <a:p>
            <a:pPr marL="165655" indent="-165655">
              <a:buFont typeface="Arial" panose="020B0604020202020204" pitchFamily="34" charset="0"/>
              <a:buChar char="•"/>
            </a:pPr>
            <a:r>
              <a:rPr lang="fr-CH" baseline="0" dirty="0"/>
              <a:t>Classement 7</a:t>
            </a:r>
            <a:r>
              <a:rPr lang="fr-CH" baseline="30000" dirty="0"/>
              <a:t>ème</a:t>
            </a:r>
            <a:r>
              <a:rPr lang="fr-CH" baseline="0" dirty="0"/>
              <a:t> sur 8</a:t>
            </a:r>
          </a:p>
          <a:p>
            <a:pPr marL="165655" indent="-165655">
              <a:buFont typeface="Arial" panose="020B0604020202020204" pitchFamily="34" charset="0"/>
              <a:buChar char="•"/>
            </a:pPr>
            <a:r>
              <a:rPr lang="fr-CH" baseline="0" dirty="0"/>
              <a:t>Objectifs : Ne pas monter en 3</a:t>
            </a:r>
            <a:r>
              <a:rPr lang="fr-CH" baseline="30000" dirty="0"/>
              <a:t>ème</a:t>
            </a:r>
            <a:r>
              <a:rPr lang="fr-CH" baseline="0" dirty="0"/>
              <a:t> ligue (et si possible pas finir derniers)</a:t>
            </a:r>
            <a:endParaRPr lang="fr-CH" dirty="0"/>
          </a:p>
        </p:txBody>
      </p:sp>
      <p:sp>
        <p:nvSpPr>
          <p:cNvPr id="4" name="Espace réservé du numéro de diapositive 3"/>
          <p:cNvSpPr>
            <a:spLocks noGrp="1"/>
          </p:cNvSpPr>
          <p:nvPr>
            <p:ph type="sldNum" sz="quarter" idx="10"/>
          </p:nvPr>
        </p:nvSpPr>
        <p:spPr/>
        <p:txBody>
          <a:bodyPr/>
          <a:lstStyle/>
          <a:p>
            <a:fld id="{8155B6DC-81AA-4E1D-9CE3-504C599F8BC5}" type="slidenum">
              <a:rPr lang="fr-CH" smtClean="0"/>
              <a:pPr/>
              <a:t>9</a:t>
            </a:fld>
            <a:endParaRPr lang="fr-CH"/>
          </a:p>
        </p:txBody>
      </p:sp>
    </p:spTree>
    <p:extLst>
      <p:ext uri="{BB962C8B-B14F-4D97-AF65-F5344CB8AC3E}">
        <p14:creationId xmlns="" xmlns:p14="http://schemas.microsoft.com/office/powerpoint/2010/main" val="1893195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865F8EFA-A473-45DD-B03F-6472E864E79F}" type="datetimeFigureOut">
              <a:rPr lang="fr-FR" smtClean="0"/>
              <a:pPr/>
              <a:t>05/06/2016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5621101-CC77-46D2-A3D6-8913F65560E2}"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65F8EFA-A473-45DD-B03F-6472E864E79F}" type="datetimeFigureOut">
              <a:rPr lang="fr-FR" smtClean="0"/>
              <a:pPr/>
              <a:t>05/06/2016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5621101-CC77-46D2-A3D6-8913F65560E2}"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65F8EFA-A473-45DD-B03F-6472E864E79F}" type="datetimeFigureOut">
              <a:rPr lang="fr-FR" smtClean="0"/>
              <a:pPr/>
              <a:t>05/06/2016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5621101-CC77-46D2-A3D6-8913F65560E2}"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65F8EFA-A473-45DD-B03F-6472E864E79F}" type="datetimeFigureOut">
              <a:rPr lang="fr-FR" smtClean="0"/>
              <a:pPr/>
              <a:t>05/06/2016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5621101-CC77-46D2-A3D6-8913F65560E2}"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865F8EFA-A473-45DD-B03F-6472E864E79F}" type="datetimeFigureOut">
              <a:rPr lang="fr-FR" smtClean="0"/>
              <a:pPr/>
              <a:t>05/06/2016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5621101-CC77-46D2-A3D6-8913F65560E2}"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865F8EFA-A473-45DD-B03F-6472E864E79F}" type="datetimeFigureOut">
              <a:rPr lang="fr-FR" smtClean="0"/>
              <a:pPr/>
              <a:t>05/06/2016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5621101-CC77-46D2-A3D6-8913F65560E2}"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865F8EFA-A473-45DD-B03F-6472E864E79F}" type="datetimeFigureOut">
              <a:rPr lang="fr-FR" smtClean="0"/>
              <a:pPr/>
              <a:t>05/06/2016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A5621101-CC77-46D2-A3D6-8913F65560E2}"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865F8EFA-A473-45DD-B03F-6472E864E79F}" type="datetimeFigureOut">
              <a:rPr lang="fr-FR" smtClean="0"/>
              <a:pPr/>
              <a:t>05/06/2016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5621101-CC77-46D2-A3D6-8913F65560E2}"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65F8EFA-A473-45DD-B03F-6472E864E79F}" type="datetimeFigureOut">
              <a:rPr lang="fr-FR" smtClean="0"/>
              <a:pPr/>
              <a:t>05/06/2016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5621101-CC77-46D2-A3D6-8913F65560E2}"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865F8EFA-A473-45DD-B03F-6472E864E79F}" type="datetimeFigureOut">
              <a:rPr lang="fr-FR" smtClean="0"/>
              <a:pPr/>
              <a:t>05/06/2016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5621101-CC77-46D2-A3D6-8913F65560E2}"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865F8EFA-A473-45DD-B03F-6472E864E79F}" type="datetimeFigureOut">
              <a:rPr lang="fr-FR" smtClean="0"/>
              <a:pPr/>
              <a:t>05/06/2016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5621101-CC77-46D2-A3D6-8913F65560E2}"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5F8EFA-A473-45DD-B03F-6472E864E79F}" type="datetimeFigureOut">
              <a:rPr lang="fr-FR" smtClean="0"/>
              <a:pPr/>
              <a:t>05/06/2016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621101-CC77-46D2-A3D6-8913F65560E2}"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45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214282" y="428604"/>
            <a:ext cx="7772400" cy="1470025"/>
          </a:xfrm>
        </p:spPr>
        <p:txBody>
          <a:bodyPr/>
          <a:lstStyle/>
          <a:p>
            <a:r>
              <a:rPr lang="fr-CH" dirty="0">
                <a:ln w="18415" cmpd="sng">
                  <a:solidFill>
                    <a:srgbClr val="FFFFFF"/>
                  </a:solidFill>
                  <a:prstDash val="solid"/>
                </a:ln>
                <a:solidFill>
                  <a:srgbClr val="FFFFFF"/>
                </a:solidFill>
                <a:effectLst>
                  <a:outerShdw blurRad="63500" dir="3600000" algn="tl" rotWithShape="0">
                    <a:srgbClr val="000000">
                      <a:alpha val="70000"/>
                    </a:srgbClr>
                  </a:outerShdw>
                </a:effectLst>
              </a:rPr>
              <a:t>Assemblée générale ordinaire</a:t>
            </a: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Sous-titre 2"/>
          <p:cNvSpPr>
            <a:spLocks noGrp="1"/>
          </p:cNvSpPr>
          <p:nvPr>
            <p:ph type="subTitle" idx="1"/>
          </p:nvPr>
        </p:nvSpPr>
        <p:spPr>
          <a:xfrm>
            <a:off x="3143240" y="2285992"/>
            <a:ext cx="6000760" cy="1214446"/>
          </a:xfrm>
        </p:spPr>
        <p:txBody>
          <a:bodyPr/>
          <a:lstStyle/>
          <a:p>
            <a:pPr algn="r"/>
            <a:r>
              <a:rPr lang="fr-CH" dirty="0">
                <a:solidFill>
                  <a:schemeClr val="bg1"/>
                </a:solidFill>
              </a:rPr>
              <a:t>Maison du Charron</a:t>
            </a:r>
          </a:p>
          <a:p>
            <a:pPr algn="r"/>
            <a:r>
              <a:rPr lang="fr-CH" dirty="0">
                <a:solidFill>
                  <a:schemeClr val="bg1"/>
                </a:solidFill>
              </a:rPr>
              <a:t>le 25 avril 2016</a:t>
            </a:r>
            <a:endParaRPr lang="fr-FR" dirty="0">
              <a:solidFill>
                <a:schemeClr val="bg1"/>
              </a:solidFill>
            </a:endParaRPr>
          </a:p>
        </p:txBody>
      </p:sp>
      <p:pic>
        <p:nvPicPr>
          <p:cNvPr id="6" name="Image 5" descr="badm bbc logo-1.png"/>
          <p:cNvPicPr>
            <a:picLocks noChangeAspect="1"/>
          </p:cNvPicPr>
          <p:nvPr/>
        </p:nvPicPr>
        <p:blipFill>
          <a:blip r:embed="rId3" cstate="print"/>
          <a:stretch>
            <a:fillRect/>
          </a:stretch>
        </p:blipFill>
        <p:spPr>
          <a:xfrm>
            <a:off x="5286380" y="5097154"/>
            <a:ext cx="3714744" cy="152906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35729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normAutofit/>
          </a:bodyPr>
          <a:lstStyle/>
          <a:p>
            <a:pPr algn="r"/>
            <a:r>
              <a:rPr lang="fr-CH" dirty="0">
                <a:ln w="18415" cmpd="sng">
                  <a:solidFill>
                    <a:srgbClr val="FFFFFF"/>
                  </a:solidFill>
                  <a:prstDash val="solid"/>
                </a:ln>
                <a:solidFill>
                  <a:srgbClr val="FFFFFF"/>
                </a:solidFill>
                <a:effectLst>
                  <a:outerShdw blurRad="63500" dir="3600000" algn="tl" rotWithShape="0">
                    <a:srgbClr val="000000">
                      <a:alpha val="70000"/>
                    </a:srgbClr>
                  </a:outerShdw>
                </a:effectLst>
              </a:rPr>
              <a:t>Compétition </a:t>
            </a: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Espace réservé du contenu 3" descr="badm bbc logo-1.png"/>
          <p:cNvPicPr>
            <a:picLocks noGrp="1" noChangeAspect="1"/>
          </p:cNvPicPr>
          <p:nvPr>
            <p:ph idx="1"/>
          </p:nvPr>
        </p:nvPicPr>
        <p:blipFill>
          <a:blip r:embed="rId3" cstate="print"/>
          <a:stretch>
            <a:fillRect/>
          </a:stretch>
        </p:blipFill>
        <p:spPr>
          <a:xfrm>
            <a:off x="357158" y="142852"/>
            <a:ext cx="2571736" cy="1058581"/>
          </a:xfrm>
        </p:spPr>
      </p:pic>
      <p:sp>
        <p:nvSpPr>
          <p:cNvPr id="5" name="ZoneTexte 4"/>
          <p:cNvSpPr txBox="1"/>
          <p:nvPr/>
        </p:nvSpPr>
        <p:spPr>
          <a:xfrm>
            <a:off x="683568" y="1412776"/>
            <a:ext cx="8001056" cy="954107"/>
          </a:xfrm>
          <a:prstGeom prst="rect">
            <a:avLst/>
          </a:prstGeom>
          <a:noFill/>
        </p:spPr>
        <p:txBody>
          <a:bodyPr wrap="square" rtlCol="0">
            <a:spAutoFit/>
          </a:bodyPr>
          <a:lstStyle/>
          <a:p>
            <a:pPr algn="ctr"/>
            <a:r>
              <a:rPr lang="fr-CH" sz="2800" b="1" dirty="0"/>
              <a:t>Challenge Françoise </a:t>
            </a:r>
            <a:r>
              <a:rPr lang="fr-CH" sz="2800" b="1" dirty="0" err="1"/>
              <a:t>Schurter</a:t>
            </a:r>
            <a:endParaRPr lang="fr-CH" sz="2800" b="1" dirty="0"/>
          </a:p>
          <a:p>
            <a:pPr algn="ctr"/>
            <a:endParaRPr lang="fr-CH" sz="2800" b="1" dirty="0"/>
          </a:p>
        </p:txBody>
      </p:sp>
      <p:pic>
        <p:nvPicPr>
          <p:cNvPr id="7" name="Image 6" descr="Françoise Schurter 2015-2016.PNG"/>
          <p:cNvPicPr>
            <a:picLocks noChangeAspect="1"/>
          </p:cNvPicPr>
          <p:nvPr/>
        </p:nvPicPr>
        <p:blipFill>
          <a:blip r:embed="rId4" cstate="print"/>
          <a:stretch>
            <a:fillRect/>
          </a:stretch>
        </p:blipFill>
        <p:spPr>
          <a:xfrm>
            <a:off x="17776" y="2066256"/>
            <a:ext cx="9126224" cy="4791744"/>
          </a:xfrm>
          <a:prstGeom prst="rect">
            <a:avLst/>
          </a:prstGeom>
        </p:spPr>
      </p:pic>
    </p:spTree>
    <p:extLst>
      <p:ext uri="{BB962C8B-B14F-4D97-AF65-F5344CB8AC3E}">
        <p14:creationId xmlns="" xmlns:p14="http://schemas.microsoft.com/office/powerpoint/2010/main" val="2259115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35729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normAutofit/>
          </a:bodyPr>
          <a:lstStyle/>
          <a:p>
            <a:pPr algn="r"/>
            <a:r>
              <a:rPr lang="fr-CH" dirty="0">
                <a:ln w="18415" cmpd="sng">
                  <a:solidFill>
                    <a:srgbClr val="FFFFFF"/>
                  </a:solidFill>
                  <a:prstDash val="solid"/>
                </a:ln>
                <a:solidFill>
                  <a:srgbClr val="FFFFFF"/>
                </a:solidFill>
                <a:effectLst>
                  <a:outerShdw blurRad="63500" dir="3600000" algn="tl" rotWithShape="0">
                    <a:srgbClr val="000000">
                      <a:alpha val="70000"/>
                    </a:srgbClr>
                  </a:outerShdw>
                </a:effectLst>
              </a:rPr>
              <a:t>Compétition</a:t>
            </a: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Espace réservé du contenu 3" descr="badm bbc logo-1.png"/>
          <p:cNvPicPr>
            <a:picLocks noGrp="1" noChangeAspect="1"/>
          </p:cNvPicPr>
          <p:nvPr>
            <p:ph idx="1"/>
          </p:nvPr>
        </p:nvPicPr>
        <p:blipFill>
          <a:blip r:embed="rId3" cstate="print"/>
          <a:stretch>
            <a:fillRect/>
          </a:stretch>
        </p:blipFill>
        <p:spPr>
          <a:xfrm>
            <a:off x="357158" y="142852"/>
            <a:ext cx="2571736" cy="1058581"/>
          </a:xfrm>
        </p:spPr>
      </p:pic>
      <p:sp>
        <p:nvSpPr>
          <p:cNvPr id="5" name="ZoneTexte 4"/>
          <p:cNvSpPr txBox="1"/>
          <p:nvPr/>
        </p:nvSpPr>
        <p:spPr>
          <a:xfrm>
            <a:off x="642910" y="1595021"/>
            <a:ext cx="8001056" cy="523220"/>
          </a:xfrm>
          <a:prstGeom prst="rect">
            <a:avLst/>
          </a:prstGeom>
          <a:noFill/>
        </p:spPr>
        <p:txBody>
          <a:bodyPr wrap="square" rtlCol="0">
            <a:spAutoFit/>
          </a:bodyPr>
          <a:lstStyle/>
          <a:p>
            <a:endParaRPr lang="fr-CH" sz="2800" dirty="0"/>
          </a:p>
        </p:txBody>
      </p:sp>
      <p:sp>
        <p:nvSpPr>
          <p:cNvPr id="6" name="Rectangle 5"/>
          <p:cNvSpPr/>
          <p:nvPr/>
        </p:nvSpPr>
        <p:spPr>
          <a:xfrm>
            <a:off x="785786" y="1533464"/>
            <a:ext cx="7786742" cy="1446550"/>
          </a:xfrm>
          <a:prstGeom prst="rect">
            <a:avLst/>
          </a:prstGeom>
        </p:spPr>
        <p:txBody>
          <a:bodyPr wrap="square">
            <a:spAutoFit/>
          </a:bodyPr>
          <a:lstStyle/>
          <a:p>
            <a:pPr algn="ctr"/>
            <a:r>
              <a:rPr lang="fr-CH" sz="3200" b="1" dirty="0">
                <a:latin typeface="Arial" pitchFamily="34" charset="0"/>
                <a:cs typeface="Arial" pitchFamily="34" charset="0"/>
              </a:rPr>
              <a:t> Résultats Tournois</a:t>
            </a:r>
          </a:p>
          <a:p>
            <a:pPr>
              <a:buFont typeface="Courier New" pitchFamily="49" charset="0"/>
              <a:buChar char="o"/>
            </a:pPr>
            <a:endParaRPr lang="fr-CH" sz="2800" dirty="0"/>
          </a:p>
          <a:p>
            <a:endParaRPr lang="fr-CH" sz="2800" dirty="0"/>
          </a:p>
        </p:txBody>
      </p:sp>
      <p:pic>
        <p:nvPicPr>
          <p:cNvPr id="10" name="Image 9" descr="IMG_3838b-300x215.jpg"/>
          <p:cNvPicPr>
            <a:picLocks noChangeAspect="1"/>
          </p:cNvPicPr>
          <p:nvPr/>
        </p:nvPicPr>
        <p:blipFill>
          <a:blip r:embed="rId4" cstate="print"/>
          <a:stretch>
            <a:fillRect/>
          </a:stretch>
        </p:blipFill>
        <p:spPr>
          <a:xfrm>
            <a:off x="5283977" y="2118241"/>
            <a:ext cx="3086693" cy="2212130"/>
          </a:xfrm>
          <a:prstGeom prst="rect">
            <a:avLst/>
          </a:prstGeom>
        </p:spPr>
      </p:pic>
      <p:pic>
        <p:nvPicPr>
          <p:cNvPr id="3" name="Image 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42910" y="2174338"/>
            <a:ext cx="2456688" cy="4364736"/>
          </a:xfrm>
          <a:prstGeom prst="rect">
            <a:avLst/>
          </a:prstGeom>
        </p:spPr>
      </p:pic>
      <p:pic>
        <p:nvPicPr>
          <p:cNvPr id="8" name="Image 7"/>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528829" y="4330371"/>
            <a:ext cx="3495572" cy="208823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35729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normAutofit/>
          </a:bodyPr>
          <a:lstStyle/>
          <a:p>
            <a:pPr algn="r"/>
            <a:r>
              <a:rPr lang="fr-CH" dirty="0">
                <a:ln w="18415" cmpd="sng">
                  <a:solidFill>
                    <a:srgbClr val="FFFFFF"/>
                  </a:solidFill>
                  <a:prstDash val="solid"/>
                </a:ln>
                <a:solidFill>
                  <a:srgbClr val="FFFFFF"/>
                </a:solidFill>
                <a:effectLst>
                  <a:outerShdw blurRad="63500" dir="3600000" algn="tl" rotWithShape="0">
                    <a:srgbClr val="000000">
                      <a:alpha val="70000"/>
                    </a:srgbClr>
                  </a:outerShdw>
                </a:effectLst>
              </a:rPr>
              <a:t>Juniors </a:t>
            </a: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Espace réservé du contenu 3" descr="badm bbc logo-1.png"/>
          <p:cNvPicPr>
            <a:picLocks noGrp="1" noChangeAspect="1"/>
          </p:cNvPicPr>
          <p:nvPr>
            <p:ph idx="1"/>
          </p:nvPr>
        </p:nvPicPr>
        <p:blipFill>
          <a:blip r:embed="rId3" cstate="print"/>
          <a:stretch>
            <a:fillRect/>
          </a:stretch>
        </p:blipFill>
        <p:spPr>
          <a:xfrm>
            <a:off x="357158" y="142852"/>
            <a:ext cx="2571736" cy="1058581"/>
          </a:xfrm>
        </p:spPr>
      </p:pic>
      <p:sp>
        <p:nvSpPr>
          <p:cNvPr id="5" name="ZoneTexte 4"/>
          <p:cNvSpPr txBox="1"/>
          <p:nvPr/>
        </p:nvSpPr>
        <p:spPr>
          <a:xfrm>
            <a:off x="642910" y="1595021"/>
            <a:ext cx="8001056" cy="523220"/>
          </a:xfrm>
          <a:prstGeom prst="rect">
            <a:avLst/>
          </a:prstGeom>
          <a:noFill/>
        </p:spPr>
        <p:txBody>
          <a:bodyPr wrap="square" rtlCol="0">
            <a:spAutoFit/>
          </a:bodyPr>
          <a:lstStyle/>
          <a:p>
            <a:endParaRPr lang="fr-CH" sz="2800" dirty="0"/>
          </a:p>
        </p:txBody>
      </p:sp>
      <p:sp>
        <p:nvSpPr>
          <p:cNvPr id="6" name="Rectangle 5"/>
          <p:cNvSpPr/>
          <p:nvPr/>
        </p:nvSpPr>
        <p:spPr>
          <a:xfrm>
            <a:off x="899592" y="1484784"/>
            <a:ext cx="7786742" cy="5078313"/>
          </a:xfrm>
          <a:prstGeom prst="rect">
            <a:avLst/>
          </a:prstGeom>
        </p:spPr>
        <p:txBody>
          <a:bodyPr wrap="square">
            <a:spAutoFit/>
          </a:bodyPr>
          <a:lstStyle/>
          <a:p>
            <a:pPr algn="ctr"/>
            <a:r>
              <a:rPr lang="fr-CH" sz="3600" b="1" dirty="0">
                <a:latin typeface="Arial" pitchFamily="34" charset="0"/>
                <a:cs typeface="Arial" pitchFamily="34" charset="0"/>
              </a:rPr>
              <a:t> Tournois juniors</a:t>
            </a:r>
          </a:p>
          <a:p>
            <a:endParaRPr lang="fr-CH" sz="3200" dirty="0"/>
          </a:p>
          <a:p>
            <a:pPr>
              <a:buFont typeface="Courier New" pitchFamily="49" charset="0"/>
              <a:buChar char="o"/>
            </a:pPr>
            <a:r>
              <a:rPr lang="fr-CH" sz="3200" dirty="0"/>
              <a:t> Championnat écoliers</a:t>
            </a:r>
          </a:p>
          <a:p>
            <a:pPr>
              <a:buFont typeface="Courier New" pitchFamily="49" charset="0"/>
              <a:buChar char="o"/>
            </a:pPr>
            <a:r>
              <a:rPr lang="fr-CH" sz="3200" dirty="0"/>
              <a:t> Championnat genevois juniors</a:t>
            </a:r>
          </a:p>
          <a:p>
            <a:pPr>
              <a:buFont typeface="Courier New" pitchFamily="49" charset="0"/>
              <a:buChar char="o"/>
            </a:pPr>
            <a:r>
              <a:rPr lang="fr-CH" sz="3200" dirty="0"/>
              <a:t> Circuit juniors &amp; masters genevois</a:t>
            </a:r>
          </a:p>
          <a:p>
            <a:pPr>
              <a:buFont typeface="Courier New" pitchFamily="49" charset="0"/>
              <a:buChar char="o"/>
            </a:pPr>
            <a:r>
              <a:rPr lang="fr-CH" sz="3200" dirty="0"/>
              <a:t> Circuit juniors &amp; masters romand</a:t>
            </a:r>
          </a:p>
          <a:p>
            <a:pPr>
              <a:buFont typeface="Courier New" pitchFamily="49" charset="0"/>
              <a:buChar char="o"/>
            </a:pPr>
            <a:r>
              <a:rPr lang="fr-CH" sz="3200" dirty="0"/>
              <a:t> Tournoi du Jet d’Eau</a:t>
            </a:r>
          </a:p>
          <a:p>
            <a:pPr>
              <a:buFont typeface="Courier New" pitchFamily="49" charset="0"/>
              <a:buChar char="o"/>
            </a:pPr>
            <a:r>
              <a:rPr lang="fr-CH" sz="3200" dirty="0"/>
              <a:t> Tournoi de Saint-Maurice</a:t>
            </a:r>
          </a:p>
          <a:p>
            <a:pPr>
              <a:buFont typeface="Courier New" pitchFamily="49" charset="0"/>
              <a:buChar char="o"/>
            </a:pPr>
            <a:endParaRPr lang="fr-CH" sz="3200" dirty="0"/>
          </a:p>
          <a:p>
            <a:pPr>
              <a:buFont typeface="Courier New" pitchFamily="49" charset="0"/>
              <a:buChar char="o"/>
            </a:pPr>
            <a:r>
              <a:rPr lang="fr-CH" sz="3200" dirty="0"/>
              <a:t> Participation aux tournois adultes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35729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normAutofit/>
          </a:bodyPr>
          <a:lstStyle/>
          <a:p>
            <a:pPr algn="r"/>
            <a:r>
              <a:rPr lang="fr-CH" dirty="0">
                <a:ln w="18415" cmpd="sng">
                  <a:solidFill>
                    <a:srgbClr val="FFFFFF"/>
                  </a:solidFill>
                  <a:prstDash val="solid"/>
                </a:ln>
                <a:solidFill>
                  <a:srgbClr val="FFFFFF"/>
                </a:solidFill>
                <a:effectLst>
                  <a:outerShdw blurRad="63500" dir="3600000" algn="tl" rotWithShape="0">
                    <a:srgbClr val="000000">
                      <a:alpha val="70000"/>
                    </a:srgbClr>
                  </a:outerShdw>
                </a:effectLst>
              </a:rPr>
              <a:t>Juniors </a:t>
            </a: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Espace réservé du contenu 3" descr="badm bbc logo-1.png"/>
          <p:cNvPicPr>
            <a:picLocks noGrp="1" noChangeAspect="1"/>
          </p:cNvPicPr>
          <p:nvPr>
            <p:ph idx="1"/>
          </p:nvPr>
        </p:nvPicPr>
        <p:blipFill>
          <a:blip r:embed="rId3" cstate="print"/>
          <a:stretch>
            <a:fillRect/>
          </a:stretch>
        </p:blipFill>
        <p:spPr>
          <a:xfrm>
            <a:off x="357158" y="142852"/>
            <a:ext cx="2571736" cy="1058581"/>
          </a:xfrm>
        </p:spPr>
      </p:pic>
      <p:sp>
        <p:nvSpPr>
          <p:cNvPr id="5" name="ZoneTexte 4"/>
          <p:cNvSpPr txBox="1"/>
          <p:nvPr/>
        </p:nvSpPr>
        <p:spPr>
          <a:xfrm>
            <a:off x="642910" y="1595021"/>
            <a:ext cx="8001056" cy="523220"/>
          </a:xfrm>
          <a:prstGeom prst="rect">
            <a:avLst/>
          </a:prstGeom>
          <a:noFill/>
        </p:spPr>
        <p:txBody>
          <a:bodyPr wrap="square" rtlCol="0">
            <a:spAutoFit/>
          </a:bodyPr>
          <a:lstStyle/>
          <a:p>
            <a:endParaRPr lang="fr-CH" sz="2800" dirty="0"/>
          </a:p>
        </p:txBody>
      </p:sp>
      <p:sp>
        <p:nvSpPr>
          <p:cNvPr id="6" name="Rectangle 5"/>
          <p:cNvSpPr/>
          <p:nvPr/>
        </p:nvSpPr>
        <p:spPr>
          <a:xfrm>
            <a:off x="785786" y="1394966"/>
            <a:ext cx="7786742" cy="1446550"/>
          </a:xfrm>
          <a:prstGeom prst="rect">
            <a:avLst/>
          </a:prstGeom>
        </p:spPr>
        <p:txBody>
          <a:bodyPr wrap="square">
            <a:spAutoFit/>
          </a:bodyPr>
          <a:lstStyle/>
          <a:p>
            <a:pPr algn="ctr"/>
            <a:r>
              <a:rPr lang="fr-CH" sz="3200" b="1" dirty="0">
                <a:latin typeface="Arial" pitchFamily="34" charset="0"/>
                <a:cs typeface="Arial" pitchFamily="34" charset="0"/>
              </a:rPr>
              <a:t> Résultats juniors</a:t>
            </a:r>
          </a:p>
          <a:p>
            <a:pPr>
              <a:buFont typeface="Courier New" pitchFamily="49" charset="0"/>
              <a:buChar char="o"/>
            </a:pPr>
            <a:endParaRPr lang="fr-CH" sz="2800" dirty="0"/>
          </a:p>
          <a:p>
            <a:endParaRPr lang="fr-CH" sz="2800" dirty="0"/>
          </a:p>
        </p:txBody>
      </p:sp>
      <p:pic>
        <p:nvPicPr>
          <p:cNvPr id="3" name="Image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843808" y="1989804"/>
            <a:ext cx="4392488" cy="2928326"/>
          </a:xfrm>
          <a:prstGeom prst="rect">
            <a:avLst/>
          </a:prstGeom>
        </p:spPr>
      </p:pic>
      <p:pic>
        <p:nvPicPr>
          <p:cNvPr id="9" name="Image 8" descr="Photo-CGJ-2016-podium-double-hommes-U13.jpg"/>
          <p:cNvPicPr>
            <a:picLocks noChangeAspect="1"/>
          </p:cNvPicPr>
          <p:nvPr/>
        </p:nvPicPr>
        <p:blipFill>
          <a:blip r:embed="rId5" cstate="print"/>
          <a:stretch>
            <a:fillRect/>
          </a:stretch>
        </p:blipFill>
        <p:spPr>
          <a:xfrm>
            <a:off x="467544" y="4161230"/>
            <a:ext cx="3816424" cy="2471400"/>
          </a:xfrm>
          <a:prstGeom prst="rect">
            <a:avLst/>
          </a:prstGeom>
        </p:spPr>
      </p:pic>
      <p:pic>
        <p:nvPicPr>
          <p:cNvPr id="10" name="Image 9"/>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156176" y="3203630"/>
            <a:ext cx="2686602" cy="3429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35729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normAutofit/>
          </a:bodyPr>
          <a:lstStyle/>
          <a:p>
            <a:pPr algn="r"/>
            <a:r>
              <a:rPr lang="fr-CH" dirty="0">
                <a:ln w="18415" cmpd="sng">
                  <a:solidFill>
                    <a:srgbClr val="FFFFFF"/>
                  </a:solidFill>
                  <a:prstDash val="solid"/>
                </a:ln>
                <a:solidFill>
                  <a:srgbClr val="FFFFFF"/>
                </a:solidFill>
                <a:effectLst>
                  <a:outerShdw blurRad="63500" dir="3600000" algn="tl" rotWithShape="0">
                    <a:srgbClr val="000000">
                      <a:alpha val="70000"/>
                    </a:srgbClr>
                  </a:outerShdw>
                </a:effectLst>
              </a:rPr>
              <a:t>Rapport du président</a:t>
            </a: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Espace réservé du contenu 3" descr="badm bbc logo-1.png"/>
          <p:cNvPicPr>
            <a:picLocks noGrp="1" noChangeAspect="1"/>
          </p:cNvPicPr>
          <p:nvPr>
            <p:ph idx="1"/>
          </p:nvPr>
        </p:nvPicPr>
        <p:blipFill>
          <a:blip r:embed="rId3" cstate="print"/>
          <a:stretch>
            <a:fillRect/>
          </a:stretch>
        </p:blipFill>
        <p:spPr>
          <a:xfrm>
            <a:off x="357158" y="142852"/>
            <a:ext cx="2571736" cy="1058581"/>
          </a:xfrm>
        </p:spPr>
      </p:pic>
      <p:sp>
        <p:nvSpPr>
          <p:cNvPr id="5" name="ZoneTexte 4"/>
          <p:cNvSpPr txBox="1"/>
          <p:nvPr/>
        </p:nvSpPr>
        <p:spPr>
          <a:xfrm>
            <a:off x="642910" y="1500174"/>
            <a:ext cx="8001056" cy="584775"/>
          </a:xfrm>
          <a:prstGeom prst="rect">
            <a:avLst/>
          </a:prstGeom>
          <a:noFill/>
        </p:spPr>
        <p:txBody>
          <a:bodyPr wrap="square" rtlCol="0">
            <a:spAutoFit/>
          </a:bodyPr>
          <a:lstStyle/>
          <a:p>
            <a:pPr algn="ctr"/>
            <a:r>
              <a:rPr lang="fr-CH" sz="3200" b="1" dirty="0" err="1">
                <a:latin typeface="Arial" pitchFamily="34" charset="0"/>
                <a:cs typeface="Arial" pitchFamily="34" charset="0"/>
              </a:rPr>
              <a:t>Ovronnaz</a:t>
            </a:r>
            <a:r>
              <a:rPr lang="fr-CH" sz="3200" b="1" dirty="0">
                <a:latin typeface="Arial" pitchFamily="34" charset="0"/>
                <a:cs typeface="Arial" pitchFamily="34" charset="0"/>
              </a:rPr>
              <a:t> 2015</a:t>
            </a:r>
          </a:p>
        </p:txBody>
      </p:sp>
      <p:graphicFrame>
        <p:nvGraphicFramePr>
          <p:cNvPr id="9" name="Espace réservé du contenu 6"/>
          <p:cNvGraphicFramePr>
            <a:graphicFrameLocks/>
          </p:cNvGraphicFramePr>
          <p:nvPr>
            <p:extLst>
              <p:ext uri="{D42A27DB-BD31-4B8C-83A1-F6EECF244321}">
                <p14:modId xmlns="" xmlns:p14="http://schemas.microsoft.com/office/powerpoint/2010/main" val="1433650332"/>
              </p:ext>
            </p:extLst>
          </p:nvPr>
        </p:nvGraphicFramePr>
        <p:xfrm>
          <a:off x="785786" y="2084949"/>
          <a:ext cx="7858180" cy="4773051"/>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35729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normAutofit/>
          </a:bodyPr>
          <a:lstStyle/>
          <a:p>
            <a:pPr algn="r"/>
            <a:r>
              <a:rPr lang="fr-CH" dirty="0">
                <a:ln w="18415" cmpd="sng">
                  <a:solidFill>
                    <a:srgbClr val="FFFFFF"/>
                  </a:solidFill>
                  <a:prstDash val="solid"/>
                </a:ln>
                <a:solidFill>
                  <a:srgbClr val="FFFFFF"/>
                </a:solidFill>
                <a:effectLst>
                  <a:outerShdw blurRad="63500" dir="3600000" algn="tl" rotWithShape="0">
                    <a:srgbClr val="000000">
                      <a:alpha val="70000"/>
                    </a:srgbClr>
                  </a:outerShdw>
                </a:effectLst>
              </a:rPr>
              <a:t>Rapport du président</a:t>
            </a: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Espace réservé du contenu 3" descr="badm bbc logo-1.png"/>
          <p:cNvPicPr>
            <a:picLocks noGrp="1" noChangeAspect="1"/>
          </p:cNvPicPr>
          <p:nvPr>
            <p:ph idx="1"/>
          </p:nvPr>
        </p:nvPicPr>
        <p:blipFill>
          <a:blip r:embed="rId3" cstate="print"/>
          <a:stretch>
            <a:fillRect/>
          </a:stretch>
        </p:blipFill>
        <p:spPr>
          <a:xfrm>
            <a:off x="357158" y="142852"/>
            <a:ext cx="2571736" cy="1058581"/>
          </a:xfrm>
        </p:spPr>
      </p:pic>
      <p:sp>
        <p:nvSpPr>
          <p:cNvPr id="3" name="Rectangle 2"/>
          <p:cNvSpPr/>
          <p:nvPr/>
        </p:nvSpPr>
        <p:spPr>
          <a:xfrm>
            <a:off x="467544" y="1438905"/>
            <a:ext cx="8424936" cy="4031873"/>
          </a:xfrm>
          <a:prstGeom prst="rect">
            <a:avLst/>
          </a:prstGeom>
        </p:spPr>
        <p:txBody>
          <a:bodyPr wrap="square">
            <a:spAutoFit/>
          </a:bodyPr>
          <a:lstStyle/>
          <a:p>
            <a:pPr algn="ctr"/>
            <a:r>
              <a:rPr lang="fr-CH" sz="3200" b="1" dirty="0">
                <a:latin typeface="Arial" pitchFamily="34" charset="0"/>
                <a:cs typeface="Arial" pitchFamily="34" charset="0"/>
              </a:rPr>
              <a:t>Tournois de doubles</a:t>
            </a:r>
          </a:p>
          <a:p>
            <a:pPr algn="ctr"/>
            <a:endParaRPr lang="fr-CH" sz="3200" b="1" dirty="0">
              <a:latin typeface="Arial" pitchFamily="34" charset="0"/>
              <a:cs typeface="Arial" pitchFamily="34" charset="0"/>
            </a:endParaRPr>
          </a:p>
          <a:p>
            <a:pPr marL="607402" lvl="1" indent="-165655">
              <a:buFont typeface="Arial" pitchFamily="34" charset="0"/>
              <a:buChar char="•"/>
            </a:pPr>
            <a:r>
              <a:rPr lang="fr-CH" sz="3200" dirty="0"/>
              <a:t>14-15 novembre 2015</a:t>
            </a:r>
          </a:p>
          <a:p>
            <a:pPr marL="607402" lvl="1" indent="-165655">
              <a:buFont typeface="Arial" pitchFamily="34" charset="0"/>
              <a:buChar char="•"/>
            </a:pPr>
            <a:r>
              <a:rPr lang="fr-CH" sz="3200" dirty="0"/>
              <a:t>Nombreux participants 137 (15 </a:t>
            </a:r>
            <a:r>
              <a:rPr lang="fr-CH" sz="3200" dirty="0" err="1"/>
              <a:t>Versoisiens</a:t>
            </a:r>
            <a:r>
              <a:rPr lang="fr-CH" sz="3200" dirty="0"/>
              <a:t>) </a:t>
            </a:r>
          </a:p>
          <a:p>
            <a:pPr marL="607402" lvl="1" indent="-165655">
              <a:buFont typeface="Arial" pitchFamily="34" charset="0"/>
              <a:buChar char="•"/>
            </a:pPr>
            <a:r>
              <a:rPr lang="fr-CH" sz="3200" dirty="0"/>
              <a:t>Participants de Genève, mais aussi Lausanne, Bulle, Vevey, Martigny</a:t>
            </a:r>
          </a:p>
          <a:p>
            <a:pPr marL="607402" lvl="1" indent="-165655">
              <a:buFont typeface="Arial" pitchFamily="34" charset="0"/>
              <a:buChar char="•"/>
            </a:pPr>
            <a:r>
              <a:rPr lang="fr-CH" sz="3200" dirty="0"/>
              <a:t>Grand succès sportif et financier pour le club</a:t>
            </a:r>
          </a:p>
          <a:p>
            <a:pPr marL="742950" lvl="1" indent="-285750">
              <a:buFont typeface="Courier New" panose="02070309020205020404" pitchFamily="49" charset="0"/>
              <a:buChar char="o"/>
            </a:pPr>
            <a:endParaRPr lang="fr-CH" sz="3200" dirty="0"/>
          </a:p>
        </p:txBody>
      </p:sp>
    </p:spTree>
    <p:extLst>
      <p:ext uri="{BB962C8B-B14F-4D97-AF65-F5344CB8AC3E}">
        <p14:creationId xmlns="" xmlns:p14="http://schemas.microsoft.com/office/powerpoint/2010/main" val="1239411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35729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normAutofit/>
          </a:bodyPr>
          <a:lstStyle/>
          <a:p>
            <a:pPr algn="r"/>
            <a:r>
              <a:rPr lang="fr-CH" dirty="0">
                <a:ln w="18415" cmpd="sng">
                  <a:solidFill>
                    <a:srgbClr val="FFFFFF"/>
                  </a:solidFill>
                  <a:prstDash val="solid"/>
                </a:ln>
                <a:solidFill>
                  <a:srgbClr val="FFFFFF"/>
                </a:solidFill>
                <a:effectLst>
                  <a:outerShdw blurRad="63500" dir="3600000" algn="tl" rotWithShape="0">
                    <a:srgbClr val="000000">
                      <a:alpha val="70000"/>
                    </a:srgbClr>
                  </a:outerShdw>
                </a:effectLst>
              </a:rPr>
              <a:t>Rapport du président</a:t>
            </a: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Espace réservé du contenu 3" descr="badm bbc logo-1.png"/>
          <p:cNvPicPr>
            <a:picLocks noGrp="1" noChangeAspect="1"/>
          </p:cNvPicPr>
          <p:nvPr>
            <p:ph idx="1"/>
          </p:nvPr>
        </p:nvPicPr>
        <p:blipFill>
          <a:blip r:embed="rId3" cstate="print"/>
          <a:stretch>
            <a:fillRect/>
          </a:stretch>
        </p:blipFill>
        <p:spPr>
          <a:xfrm>
            <a:off x="357158" y="142852"/>
            <a:ext cx="2571736" cy="1058581"/>
          </a:xfrm>
        </p:spPr>
      </p:pic>
      <p:sp>
        <p:nvSpPr>
          <p:cNvPr id="3" name="Rectangle 2"/>
          <p:cNvSpPr/>
          <p:nvPr/>
        </p:nvSpPr>
        <p:spPr>
          <a:xfrm>
            <a:off x="467544" y="1438905"/>
            <a:ext cx="8424936" cy="2062103"/>
          </a:xfrm>
          <a:prstGeom prst="rect">
            <a:avLst/>
          </a:prstGeom>
        </p:spPr>
        <p:txBody>
          <a:bodyPr wrap="square">
            <a:spAutoFit/>
          </a:bodyPr>
          <a:lstStyle/>
          <a:p>
            <a:pPr algn="ctr"/>
            <a:r>
              <a:rPr lang="fr-CH" sz="3200" b="1" dirty="0">
                <a:latin typeface="Arial" pitchFamily="34" charset="0"/>
                <a:cs typeface="Arial" pitchFamily="34" charset="0"/>
              </a:rPr>
              <a:t>Tournois internes</a:t>
            </a:r>
          </a:p>
          <a:p>
            <a:pPr marL="285750" indent="-285750">
              <a:buFont typeface="Courier New" panose="02070309020205020404" pitchFamily="49" charset="0"/>
              <a:buChar char="o"/>
            </a:pPr>
            <a:r>
              <a:rPr lang="fr-CH" sz="3200" dirty="0"/>
              <a:t>Tournoi de fin de saison</a:t>
            </a:r>
          </a:p>
          <a:p>
            <a:pPr marL="285750" indent="-285750">
              <a:buFont typeface="Courier New" panose="02070309020205020404" pitchFamily="49" charset="0"/>
              <a:buChar char="o"/>
            </a:pPr>
            <a:r>
              <a:rPr lang="fr-CH" sz="3200" dirty="0"/>
              <a:t>Tournois du vendredi</a:t>
            </a:r>
          </a:p>
          <a:p>
            <a:pPr marL="742950" lvl="1" indent="-285750">
              <a:buFont typeface="Courier New" panose="02070309020205020404" pitchFamily="49" charset="0"/>
              <a:buChar char="o"/>
            </a:pPr>
            <a:endParaRPr lang="fr-CH" sz="3200" dirty="0"/>
          </a:p>
        </p:txBody>
      </p:sp>
      <p:pic>
        <p:nvPicPr>
          <p:cNvPr id="5" name="Image 4" descr="20160415_215129_resized.jpg"/>
          <p:cNvPicPr>
            <a:picLocks noChangeAspect="1"/>
          </p:cNvPicPr>
          <p:nvPr/>
        </p:nvPicPr>
        <p:blipFill>
          <a:blip r:embed="rId4" cstate="print"/>
          <a:stretch>
            <a:fillRect/>
          </a:stretch>
        </p:blipFill>
        <p:spPr>
          <a:xfrm>
            <a:off x="683568" y="3068960"/>
            <a:ext cx="7848872" cy="3712533"/>
          </a:xfrm>
          <a:prstGeom prst="rect">
            <a:avLst/>
          </a:prstGeom>
        </p:spPr>
      </p:pic>
    </p:spTree>
    <p:extLst>
      <p:ext uri="{BB962C8B-B14F-4D97-AF65-F5344CB8AC3E}">
        <p14:creationId xmlns="" xmlns:p14="http://schemas.microsoft.com/office/powerpoint/2010/main" val="1239411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35729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lstStyle/>
          <a:p>
            <a:pPr algn="r"/>
            <a:r>
              <a:rPr lang="fr-CH" dirty="0">
                <a:ln w="18415" cmpd="sng">
                  <a:solidFill>
                    <a:srgbClr val="FFFFFF"/>
                  </a:solidFill>
                  <a:prstDash val="solid"/>
                </a:ln>
                <a:solidFill>
                  <a:srgbClr val="FFFFFF"/>
                </a:solidFill>
                <a:effectLst>
                  <a:outerShdw blurRad="63500" dir="3600000" algn="tl" rotWithShape="0">
                    <a:srgbClr val="000000">
                      <a:alpha val="70000"/>
                    </a:srgbClr>
                  </a:outerShdw>
                </a:effectLst>
              </a:rPr>
              <a:t>Sponsors</a:t>
            </a: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Espace réservé du contenu 3" descr="badm bbc logo-1.png"/>
          <p:cNvPicPr>
            <a:picLocks noGrp="1" noChangeAspect="1"/>
          </p:cNvPicPr>
          <p:nvPr>
            <p:ph idx="1"/>
          </p:nvPr>
        </p:nvPicPr>
        <p:blipFill>
          <a:blip r:embed="rId3" cstate="print"/>
          <a:stretch>
            <a:fillRect/>
          </a:stretch>
        </p:blipFill>
        <p:spPr>
          <a:xfrm>
            <a:off x="357158" y="142852"/>
            <a:ext cx="2571736" cy="1058581"/>
          </a:xfrm>
        </p:spPr>
      </p:pic>
      <p:sp>
        <p:nvSpPr>
          <p:cNvPr id="7" name="ZoneTexte 6"/>
          <p:cNvSpPr txBox="1"/>
          <p:nvPr/>
        </p:nvSpPr>
        <p:spPr>
          <a:xfrm>
            <a:off x="642910" y="1785926"/>
            <a:ext cx="2920978" cy="523220"/>
          </a:xfrm>
          <a:prstGeom prst="rect">
            <a:avLst/>
          </a:prstGeom>
          <a:noFill/>
        </p:spPr>
        <p:txBody>
          <a:bodyPr wrap="square" rtlCol="0">
            <a:spAutoFit/>
          </a:bodyPr>
          <a:lstStyle/>
          <a:p>
            <a:pPr>
              <a:buFont typeface="Courier New" pitchFamily="49" charset="0"/>
              <a:buChar char="o"/>
            </a:pPr>
            <a:r>
              <a:rPr lang="fr-CH" sz="2800" dirty="0"/>
              <a:t> Sponsors 2015</a:t>
            </a:r>
          </a:p>
        </p:txBody>
      </p:sp>
      <p:sp>
        <p:nvSpPr>
          <p:cNvPr id="40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fr-FR"/>
          </a:p>
        </p:txBody>
      </p:sp>
      <p:sp>
        <p:nvSpPr>
          <p:cNvPr id="41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fr-FR"/>
          </a:p>
        </p:txBody>
      </p:sp>
      <p:sp>
        <p:nvSpPr>
          <p:cNvPr id="2150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pic>
        <p:nvPicPr>
          <p:cNvPr id="11" name="Image 10" descr="http://www.versoixbc.com/includes/sponsors/images/boulangerie.jpg"/>
          <p:cNvPicPr/>
          <p:nvPr/>
        </p:nvPicPr>
        <p:blipFill>
          <a:blip r:embed="rId4" cstate="print"/>
          <a:srcRect/>
          <a:stretch>
            <a:fillRect/>
          </a:stretch>
        </p:blipFill>
        <p:spPr bwMode="auto">
          <a:xfrm>
            <a:off x="3203848" y="5306798"/>
            <a:ext cx="2071702" cy="1143008"/>
          </a:xfrm>
          <a:prstGeom prst="rect">
            <a:avLst/>
          </a:prstGeom>
          <a:noFill/>
          <a:ln w="9525">
            <a:noFill/>
            <a:miter lim="800000"/>
            <a:headEnd/>
            <a:tailEnd/>
          </a:ln>
        </p:spPr>
      </p:pic>
      <p:pic>
        <p:nvPicPr>
          <p:cNvPr id="36869" name="Picture 5"/>
          <p:cNvPicPr>
            <a:picLocks noChangeAspect="1" noChangeArrowheads="1"/>
          </p:cNvPicPr>
          <p:nvPr/>
        </p:nvPicPr>
        <p:blipFill>
          <a:blip r:embed="rId5" cstate="print"/>
          <a:srcRect/>
          <a:stretch>
            <a:fillRect/>
          </a:stretch>
        </p:blipFill>
        <p:spPr bwMode="auto">
          <a:xfrm>
            <a:off x="3478188" y="2498065"/>
            <a:ext cx="1405581" cy="2272854"/>
          </a:xfrm>
          <a:prstGeom prst="rect">
            <a:avLst/>
          </a:prstGeom>
          <a:noFill/>
          <a:ln w="9525">
            <a:noFill/>
            <a:miter lim="800000"/>
            <a:headEnd/>
            <a:tailEnd/>
          </a:ln>
        </p:spPr>
      </p:pic>
      <p:pic>
        <p:nvPicPr>
          <p:cNvPr id="1026" name="Picture 2" descr=" "/>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22945" y="3749643"/>
            <a:ext cx="2040161" cy="1337090"/>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 "/>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72109" y="5193512"/>
            <a:ext cx="2040161" cy="1422113"/>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descr="athleticum"/>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4109192" y="1392733"/>
            <a:ext cx="2857500" cy="904876"/>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Affiche Ferme Courtois"/>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5511816" y="5306798"/>
            <a:ext cx="3266155" cy="1094162"/>
          </a:xfrm>
          <a:prstGeom prst="rect">
            <a:avLst/>
          </a:prstGeom>
          <a:noFill/>
          <a:extLst>
            <a:ext uri="{909E8E84-426E-40DD-AFC4-6F175D3DCCD1}">
              <a14:hiddenFill xmlns="" xmlns:a14="http://schemas.microsoft.com/office/drawing/2010/main">
                <a:solidFill>
                  <a:srgbClr val="FFFFFF"/>
                </a:solidFill>
              </a14:hiddenFill>
            </a:ext>
          </a:extLst>
        </p:spPr>
      </p:pic>
      <p:pic>
        <p:nvPicPr>
          <p:cNvPr id="2054" name="Picture 6" descr="meroz"/>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5894068" y="2536099"/>
            <a:ext cx="2621498" cy="840224"/>
          </a:xfrm>
          <a:prstGeom prst="rect">
            <a:avLst/>
          </a:prstGeom>
          <a:noFill/>
          <a:extLst>
            <a:ext uri="{909E8E84-426E-40DD-AFC4-6F175D3DCCD1}">
              <a14:hiddenFill xmlns="" xmlns:a14="http://schemas.microsoft.com/office/drawing/2010/main">
                <a:solidFill>
                  <a:srgbClr val="FFFFFF"/>
                </a:solidFill>
              </a14:hiddenFill>
            </a:ext>
          </a:extLst>
        </p:spPr>
      </p:pic>
      <p:pic>
        <p:nvPicPr>
          <p:cNvPr id="2056" name="Picture 8" descr="logo espace santé"/>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5537942" y="3740587"/>
            <a:ext cx="3333750" cy="1228726"/>
          </a:xfrm>
          <a:prstGeom prst="rect">
            <a:avLst/>
          </a:prstGeom>
          <a:noFill/>
          <a:extLst>
            <a:ext uri="{909E8E84-426E-40DD-AFC4-6F175D3DCCD1}">
              <a14:hiddenFill xmlns="" xmlns:a14="http://schemas.microsoft.com/office/drawing/2010/main">
                <a:solidFill>
                  <a:srgbClr val="FFFFFF"/>
                </a:solidFill>
              </a14:hiddenFill>
            </a:ext>
          </a:extLst>
        </p:spPr>
      </p:pic>
      <p:pic>
        <p:nvPicPr>
          <p:cNvPr id="2058" name="Picture 10" descr="http://www.wonderware.ch/images/css/wwLogo.png"/>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545641" y="2359717"/>
            <a:ext cx="2795339" cy="1215366"/>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p:cNvPicPr>
            <a:picLocks noChangeAspect="1" noChangeArrowheads="1"/>
          </p:cNvPicPr>
          <p:nvPr/>
        </p:nvPicPr>
        <p:blipFill>
          <a:blip r:embed="rId13" cstate="print"/>
          <a:srcRect/>
          <a:stretch>
            <a:fillRect/>
          </a:stretch>
        </p:blipFill>
        <p:spPr bwMode="auto">
          <a:xfrm>
            <a:off x="7236296" y="1556792"/>
            <a:ext cx="1571625" cy="771525"/>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35729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lstStyle/>
          <a:p>
            <a:pPr algn="r"/>
            <a:r>
              <a:rPr lang="fr-CH" dirty="0">
                <a:ln w="18415" cmpd="sng">
                  <a:solidFill>
                    <a:srgbClr val="FFFFFF"/>
                  </a:solidFill>
                  <a:prstDash val="solid"/>
                </a:ln>
                <a:solidFill>
                  <a:srgbClr val="FFFFFF"/>
                </a:solidFill>
                <a:effectLst>
                  <a:outerShdw blurRad="63500" dir="3600000" algn="tl" rotWithShape="0">
                    <a:srgbClr val="000000">
                      <a:alpha val="70000"/>
                    </a:srgbClr>
                  </a:outerShdw>
                </a:effectLst>
              </a:rPr>
              <a:t>Rapport du trésorier</a:t>
            </a: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Espace réservé du contenu 3" descr="badm bbc logo-1.png"/>
          <p:cNvPicPr>
            <a:picLocks noGrp="1" noChangeAspect="1"/>
          </p:cNvPicPr>
          <p:nvPr>
            <p:ph idx="1"/>
          </p:nvPr>
        </p:nvPicPr>
        <p:blipFill>
          <a:blip r:embed="rId3" cstate="print"/>
          <a:stretch>
            <a:fillRect/>
          </a:stretch>
        </p:blipFill>
        <p:spPr>
          <a:xfrm>
            <a:off x="357158" y="142852"/>
            <a:ext cx="2571736" cy="1058581"/>
          </a:xfrm>
        </p:spPr>
      </p:pic>
      <p:sp>
        <p:nvSpPr>
          <p:cNvPr id="40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fr-FR"/>
          </a:p>
        </p:txBody>
      </p:sp>
      <p:sp>
        <p:nvSpPr>
          <p:cNvPr id="41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fr-FR"/>
          </a:p>
        </p:txBody>
      </p:sp>
      <p:pic>
        <p:nvPicPr>
          <p:cNvPr id="8195"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339752" y="1844824"/>
            <a:ext cx="4248472" cy="41084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35729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lstStyle/>
          <a:p>
            <a:pPr algn="r"/>
            <a:r>
              <a:rPr lang="fr-CH" dirty="0">
                <a:ln w="18415" cmpd="sng">
                  <a:solidFill>
                    <a:srgbClr val="FFFFFF"/>
                  </a:solidFill>
                  <a:prstDash val="solid"/>
                </a:ln>
                <a:solidFill>
                  <a:srgbClr val="FFFFFF"/>
                </a:solidFill>
                <a:effectLst>
                  <a:outerShdw blurRad="63500" dir="3600000" algn="tl" rotWithShape="0">
                    <a:srgbClr val="000000">
                      <a:alpha val="70000"/>
                    </a:srgbClr>
                  </a:outerShdw>
                </a:effectLst>
              </a:rPr>
              <a:t>Rapport du trésorier</a:t>
            </a: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Espace réservé du contenu 3" descr="badm bbc logo-1.png"/>
          <p:cNvPicPr>
            <a:picLocks noGrp="1" noChangeAspect="1"/>
          </p:cNvPicPr>
          <p:nvPr>
            <p:ph idx="1"/>
          </p:nvPr>
        </p:nvPicPr>
        <p:blipFill>
          <a:blip r:embed="rId3" cstate="print"/>
          <a:stretch>
            <a:fillRect/>
          </a:stretch>
        </p:blipFill>
        <p:spPr>
          <a:xfrm>
            <a:off x="357158" y="142852"/>
            <a:ext cx="2571736" cy="1058581"/>
          </a:xfrm>
        </p:spPr>
      </p:pic>
      <p:sp>
        <p:nvSpPr>
          <p:cNvPr id="7" name="ZoneTexte 6"/>
          <p:cNvSpPr txBox="1"/>
          <p:nvPr/>
        </p:nvSpPr>
        <p:spPr>
          <a:xfrm>
            <a:off x="642910" y="1785926"/>
            <a:ext cx="8001056" cy="523220"/>
          </a:xfrm>
          <a:prstGeom prst="rect">
            <a:avLst/>
          </a:prstGeom>
          <a:noFill/>
        </p:spPr>
        <p:txBody>
          <a:bodyPr wrap="square" rtlCol="0">
            <a:spAutoFit/>
          </a:bodyPr>
          <a:lstStyle/>
          <a:p>
            <a:pPr>
              <a:buFont typeface="Courier New" pitchFamily="49" charset="0"/>
              <a:buChar char="o"/>
            </a:pPr>
            <a:r>
              <a:rPr lang="fr-CH" sz="2800" dirty="0"/>
              <a:t> Bilan 2015</a:t>
            </a:r>
          </a:p>
        </p:txBody>
      </p:sp>
      <p:sp>
        <p:nvSpPr>
          <p:cNvPr id="40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fr-FR"/>
          </a:p>
        </p:txBody>
      </p:sp>
      <p:sp>
        <p:nvSpPr>
          <p:cNvPr id="41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fr-FR"/>
          </a:p>
        </p:txBody>
      </p:sp>
      <p:sp>
        <p:nvSpPr>
          <p:cNvPr id="204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fr-FR"/>
          </a:p>
        </p:txBody>
      </p:sp>
      <p:pic>
        <p:nvPicPr>
          <p:cNvPr id="3" name="Image 2"/>
          <p:cNvPicPr>
            <a:picLocks noChangeAspect="1"/>
          </p:cNvPicPr>
          <p:nvPr/>
        </p:nvPicPr>
        <p:blipFill>
          <a:blip r:embed="rId4" cstate="print"/>
          <a:stretch>
            <a:fillRect/>
          </a:stretch>
        </p:blipFill>
        <p:spPr>
          <a:xfrm>
            <a:off x="-108521" y="2420888"/>
            <a:ext cx="9957029" cy="324036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35729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lstStyle/>
          <a:p>
            <a:pPr algn="r"/>
            <a:r>
              <a:rPr lang="fr-CH" dirty="0">
                <a:ln w="18415" cmpd="sng">
                  <a:solidFill>
                    <a:srgbClr val="FFFFFF"/>
                  </a:solidFill>
                  <a:prstDash val="solid"/>
                </a:ln>
                <a:solidFill>
                  <a:srgbClr val="FFFFFF"/>
                </a:solidFill>
                <a:effectLst>
                  <a:outerShdw blurRad="63500" dir="3600000" algn="tl" rotWithShape="0">
                    <a:srgbClr val="000000">
                      <a:alpha val="70000"/>
                    </a:srgbClr>
                  </a:outerShdw>
                </a:effectLst>
              </a:rPr>
              <a:t>Ordre du jour</a:t>
            </a: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Espace réservé du contenu 3" descr="badm bbc logo-1.png"/>
          <p:cNvPicPr>
            <a:picLocks noGrp="1" noChangeAspect="1"/>
          </p:cNvPicPr>
          <p:nvPr>
            <p:ph idx="1"/>
          </p:nvPr>
        </p:nvPicPr>
        <p:blipFill>
          <a:blip r:embed="rId3" cstate="print"/>
          <a:stretch>
            <a:fillRect/>
          </a:stretch>
        </p:blipFill>
        <p:spPr>
          <a:xfrm>
            <a:off x="357158" y="142852"/>
            <a:ext cx="2571736" cy="1058581"/>
          </a:xfrm>
        </p:spPr>
      </p:pic>
      <p:sp>
        <p:nvSpPr>
          <p:cNvPr id="7" name="ZoneTexte 6"/>
          <p:cNvSpPr txBox="1"/>
          <p:nvPr/>
        </p:nvSpPr>
        <p:spPr>
          <a:xfrm>
            <a:off x="357158" y="1785926"/>
            <a:ext cx="8429652" cy="4832092"/>
          </a:xfrm>
          <a:prstGeom prst="rect">
            <a:avLst/>
          </a:prstGeom>
          <a:noFill/>
        </p:spPr>
        <p:txBody>
          <a:bodyPr wrap="square" rtlCol="0">
            <a:spAutoFit/>
          </a:bodyPr>
          <a:lstStyle/>
          <a:p>
            <a:pPr>
              <a:buFont typeface="Courier New" pitchFamily="49" charset="0"/>
              <a:buChar char="o"/>
            </a:pPr>
            <a:r>
              <a:rPr lang="fr-CH" sz="2800" dirty="0"/>
              <a:t> Acceptation du P.V. de l’assemblée générale 2015</a:t>
            </a:r>
          </a:p>
          <a:p>
            <a:pPr>
              <a:buFont typeface="Courier New" pitchFamily="49" charset="0"/>
              <a:buChar char="o"/>
            </a:pPr>
            <a:r>
              <a:rPr lang="fr-CH" sz="2800" dirty="0"/>
              <a:t> Rapport du président</a:t>
            </a:r>
          </a:p>
          <a:p>
            <a:pPr>
              <a:buFont typeface="Courier New" pitchFamily="49" charset="0"/>
              <a:buChar char="o"/>
            </a:pPr>
            <a:r>
              <a:rPr lang="fr-CH" sz="2800" dirty="0"/>
              <a:t> Rapport du responsable technique</a:t>
            </a:r>
          </a:p>
          <a:p>
            <a:pPr>
              <a:buFont typeface="Courier New" pitchFamily="49" charset="0"/>
              <a:buChar char="o"/>
            </a:pPr>
            <a:r>
              <a:rPr lang="fr-CH" sz="2800" dirty="0"/>
              <a:t> Rapport du responsable juniors</a:t>
            </a:r>
          </a:p>
          <a:p>
            <a:pPr>
              <a:buFont typeface="Courier New" pitchFamily="49" charset="0"/>
              <a:buChar char="o"/>
            </a:pPr>
            <a:r>
              <a:rPr lang="fr-CH" sz="2800" dirty="0"/>
              <a:t> Rapport « Sponsors »</a:t>
            </a:r>
          </a:p>
          <a:p>
            <a:pPr>
              <a:buFont typeface="Courier New" pitchFamily="49" charset="0"/>
              <a:buChar char="o"/>
            </a:pPr>
            <a:r>
              <a:rPr lang="fr-CH" sz="2800" dirty="0"/>
              <a:t> Rapport du trésorier</a:t>
            </a:r>
          </a:p>
          <a:p>
            <a:pPr>
              <a:buFont typeface="Courier New" pitchFamily="49" charset="0"/>
              <a:buChar char="o"/>
            </a:pPr>
            <a:r>
              <a:rPr lang="fr-CH" sz="2800" dirty="0"/>
              <a:t> Rapport des vérificateurs aux comptes</a:t>
            </a:r>
          </a:p>
          <a:p>
            <a:pPr>
              <a:buFont typeface="Courier New" pitchFamily="49" charset="0"/>
              <a:buChar char="o"/>
            </a:pPr>
            <a:r>
              <a:rPr lang="fr-CH" sz="2800" dirty="0"/>
              <a:t> Acceptation des divers rapports</a:t>
            </a:r>
          </a:p>
          <a:p>
            <a:pPr>
              <a:buFont typeface="Courier New" pitchFamily="49" charset="0"/>
              <a:buChar char="o"/>
            </a:pPr>
            <a:r>
              <a:rPr lang="fr-CH" sz="2800" dirty="0"/>
              <a:t> Election du comité et vérificateurs aux comptes</a:t>
            </a:r>
          </a:p>
          <a:p>
            <a:pPr>
              <a:buFont typeface="Courier New" pitchFamily="49" charset="0"/>
              <a:buChar char="o"/>
            </a:pPr>
            <a:r>
              <a:rPr lang="fr-CH" sz="2800" dirty="0"/>
              <a:t> Perspectives 2015-2017</a:t>
            </a:r>
          </a:p>
          <a:p>
            <a:pPr>
              <a:buFont typeface="Courier New" pitchFamily="49" charset="0"/>
              <a:buChar char="o"/>
            </a:pPr>
            <a:r>
              <a:rPr lang="fr-CH" sz="2800" dirty="0"/>
              <a:t> Budget 2016 et Cotisations 2016-2017</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35729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lstStyle/>
          <a:p>
            <a:pPr algn="r"/>
            <a:r>
              <a:rPr lang="fr-CH" dirty="0">
                <a:ln w="18415" cmpd="sng">
                  <a:solidFill>
                    <a:srgbClr val="FFFFFF"/>
                  </a:solidFill>
                  <a:prstDash val="solid"/>
                </a:ln>
                <a:solidFill>
                  <a:srgbClr val="FFFFFF"/>
                </a:solidFill>
                <a:effectLst>
                  <a:outerShdw blurRad="63500" dir="3600000" algn="tl" rotWithShape="0">
                    <a:srgbClr val="000000">
                      <a:alpha val="70000"/>
                    </a:srgbClr>
                  </a:outerShdw>
                </a:effectLst>
              </a:rPr>
              <a:t>Rapport du trésorier</a:t>
            </a: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Espace réservé du contenu 3" descr="badm bbc logo-1.png"/>
          <p:cNvPicPr>
            <a:picLocks noGrp="1" noChangeAspect="1"/>
          </p:cNvPicPr>
          <p:nvPr>
            <p:ph idx="1"/>
          </p:nvPr>
        </p:nvPicPr>
        <p:blipFill>
          <a:blip r:embed="rId3" cstate="print"/>
          <a:stretch>
            <a:fillRect/>
          </a:stretch>
        </p:blipFill>
        <p:spPr>
          <a:xfrm>
            <a:off x="357158" y="142852"/>
            <a:ext cx="2571736" cy="1058581"/>
          </a:xfrm>
        </p:spPr>
      </p:pic>
      <p:sp>
        <p:nvSpPr>
          <p:cNvPr id="7" name="ZoneTexte 6"/>
          <p:cNvSpPr txBox="1"/>
          <p:nvPr/>
        </p:nvSpPr>
        <p:spPr>
          <a:xfrm>
            <a:off x="642910" y="1785926"/>
            <a:ext cx="8001056" cy="523220"/>
          </a:xfrm>
          <a:prstGeom prst="rect">
            <a:avLst/>
          </a:prstGeom>
          <a:noFill/>
        </p:spPr>
        <p:txBody>
          <a:bodyPr wrap="square" rtlCol="0">
            <a:spAutoFit/>
          </a:bodyPr>
          <a:lstStyle/>
          <a:p>
            <a:pPr>
              <a:buFont typeface="Courier New" pitchFamily="49" charset="0"/>
              <a:buChar char="o"/>
            </a:pPr>
            <a:r>
              <a:rPr lang="fr-CH" sz="2800" dirty="0"/>
              <a:t> Pertes et profits 2015</a:t>
            </a:r>
          </a:p>
        </p:txBody>
      </p:sp>
      <p:sp>
        <p:nvSpPr>
          <p:cNvPr id="40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fr-FR"/>
          </a:p>
        </p:txBody>
      </p:sp>
      <p:sp>
        <p:nvSpPr>
          <p:cNvPr id="41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fr-FR"/>
          </a:p>
        </p:txBody>
      </p:sp>
      <p:pic>
        <p:nvPicPr>
          <p:cNvPr id="3" name="Image 2"/>
          <p:cNvPicPr>
            <a:picLocks noChangeAspect="1"/>
          </p:cNvPicPr>
          <p:nvPr/>
        </p:nvPicPr>
        <p:blipFill>
          <a:blip r:embed="rId4" cstate="print"/>
          <a:stretch>
            <a:fillRect/>
          </a:stretch>
        </p:blipFill>
        <p:spPr>
          <a:xfrm>
            <a:off x="642910" y="2204864"/>
            <a:ext cx="6115050" cy="496252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35729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lstStyle/>
          <a:p>
            <a:pPr algn="r"/>
            <a:r>
              <a:rPr lang="fr-CH" dirty="0">
                <a:ln w="18415" cmpd="sng">
                  <a:solidFill>
                    <a:srgbClr val="FFFFFF"/>
                  </a:solidFill>
                  <a:prstDash val="solid"/>
                </a:ln>
                <a:solidFill>
                  <a:srgbClr val="FFFFFF"/>
                </a:solidFill>
                <a:effectLst>
                  <a:outerShdw blurRad="63500" dir="3600000" algn="tl" rotWithShape="0">
                    <a:srgbClr val="000000">
                      <a:alpha val="70000"/>
                    </a:srgbClr>
                  </a:outerShdw>
                </a:effectLst>
              </a:rPr>
              <a:t>Rapport du trésorier</a:t>
            </a: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Espace réservé du contenu 3" descr="badm bbc logo-1.png"/>
          <p:cNvPicPr>
            <a:picLocks noGrp="1" noChangeAspect="1"/>
          </p:cNvPicPr>
          <p:nvPr>
            <p:ph idx="1"/>
          </p:nvPr>
        </p:nvPicPr>
        <p:blipFill>
          <a:blip r:embed="rId3" cstate="print"/>
          <a:stretch>
            <a:fillRect/>
          </a:stretch>
        </p:blipFill>
        <p:spPr>
          <a:xfrm>
            <a:off x="357158" y="142852"/>
            <a:ext cx="2571736" cy="1058581"/>
          </a:xfrm>
        </p:spPr>
      </p:pic>
      <p:sp>
        <p:nvSpPr>
          <p:cNvPr id="7" name="ZoneTexte 6"/>
          <p:cNvSpPr txBox="1"/>
          <p:nvPr/>
        </p:nvSpPr>
        <p:spPr>
          <a:xfrm>
            <a:off x="642910" y="1785926"/>
            <a:ext cx="8001056" cy="523220"/>
          </a:xfrm>
          <a:prstGeom prst="rect">
            <a:avLst/>
          </a:prstGeom>
          <a:noFill/>
        </p:spPr>
        <p:txBody>
          <a:bodyPr wrap="square" rtlCol="0">
            <a:spAutoFit/>
          </a:bodyPr>
          <a:lstStyle/>
          <a:p>
            <a:pPr>
              <a:buFont typeface="Courier New" pitchFamily="49" charset="0"/>
              <a:buChar char="o"/>
            </a:pPr>
            <a:r>
              <a:rPr lang="fr-CH" sz="2800" dirty="0"/>
              <a:t> Budget 2016</a:t>
            </a:r>
          </a:p>
        </p:txBody>
      </p:sp>
      <p:sp>
        <p:nvSpPr>
          <p:cNvPr id="40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fr-FR"/>
          </a:p>
        </p:txBody>
      </p:sp>
      <p:sp>
        <p:nvSpPr>
          <p:cNvPr id="41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fr-FR"/>
          </a:p>
        </p:txBody>
      </p:sp>
      <p:sp>
        <p:nvSpPr>
          <p:cNvPr id="2150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pic>
        <p:nvPicPr>
          <p:cNvPr id="3" name="Image 2"/>
          <p:cNvPicPr>
            <a:picLocks noChangeAspect="1"/>
          </p:cNvPicPr>
          <p:nvPr/>
        </p:nvPicPr>
        <p:blipFill>
          <a:blip r:embed="rId4" cstate="print"/>
          <a:stretch>
            <a:fillRect/>
          </a:stretch>
        </p:blipFill>
        <p:spPr>
          <a:xfrm>
            <a:off x="341950" y="2321821"/>
            <a:ext cx="8478522" cy="445095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35729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normAutofit fontScale="90000"/>
          </a:bodyPr>
          <a:lstStyle/>
          <a:p>
            <a:pPr algn="r"/>
            <a:r>
              <a:rPr lang="fr-CH" dirty="0">
                <a:ln w="18415" cmpd="sng">
                  <a:solidFill>
                    <a:srgbClr val="FFFFFF"/>
                  </a:solidFill>
                  <a:prstDash val="solid"/>
                </a:ln>
                <a:solidFill>
                  <a:srgbClr val="FFFFFF"/>
                </a:solidFill>
                <a:effectLst>
                  <a:outerShdw blurRad="63500" dir="3600000" algn="tl" rotWithShape="0">
                    <a:srgbClr val="000000">
                      <a:alpha val="70000"/>
                    </a:srgbClr>
                  </a:outerShdw>
                </a:effectLst>
              </a:rPr>
              <a:t>Rapport des</a:t>
            </a:r>
            <a:br>
              <a:rPr lang="fr-CH"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fr-CH" dirty="0">
                <a:ln w="18415" cmpd="sng">
                  <a:solidFill>
                    <a:srgbClr val="FFFFFF"/>
                  </a:solidFill>
                  <a:prstDash val="solid"/>
                </a:ln>
                <a:solidFill>
                  <a:srgbClr val="FFFFFF"/>
                </a:solidFill>
                <a:effectLst>
                  <a:outerShdw blurRad="63500" dir="3600000" algn="tl" rotWithShape="0">
                    <a:srgbClr val="000000">
                      <a:alpha val="70000"/>
                    </a:srgbClr>
                  </a:outerShdw>
                </a:effectLst>
              </a:rPr>
              <a:t>vérificateurs aux comptes</a:t>
            </a: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Espace réservé du contenu 3" descr="badm bbc logo-1.png"/>
          <p:cNvPicPr>
            <a:picLocks noGrp="1" noChangeAspect="1"/>
          </p:cNvPicPr>
          <p:nvPr>
            <p:ph idx="1"/>
          </p:nvPr>
        </p:nvPicPr>
        <p:blipFill>
          <a:blip r:embed="rId3" cstate="print"/>
          <a:stretch>
            <a:fillRect/>
          </a:stretch>
        </p:blipFill>
        <p:spPr>
          <a:xfrm>
            <a:off x="357158" y="142852"/>
            <a:ext cx="2571736" cy="1058581"/>
          </a:xfrm>
        </p:spPr>
      </p:pic>
      <p:sp>
        <p:nvSpPr>
          <p:cNvPr id="40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fr-FR"/>
          </a:p>
        </p:txBody>
      </p:sp>
      <p:sp>
        <p:nvSpPr>
          <p:cNvPr id="41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fr-FR"/>
          </a:p>
        </p:txBody>
      </p:sp>
      <p:sp>
        <p:nvSpPr>
          <p:cNvPr id="2150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pic>
        <p:nvPicPr>
          <p:cNvPr id="12290"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167844" y="1772816"/>
            <a:ext cx="2808312" cy="45220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35729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normAutofit fontScale="90000"/>
          </a:bodyPr>
          <a:lstStyle/>
          <a:p>
            <a:pPr algn="r"/>
            <a:r>
              <a:rPr lang="fr-CH" dirty="0">
                <a:ln w="18415" cmpd="sng">
                  <a:solidFill>
                    <a:srgbClr val="FFFFFF"/>
                  </a:solidFill>
                  <a:prstDash val="solid"/>
                </a:ln>
                <a:solidFill>
                  <a:srgbClr val="FFFFFF"/>
                </a:solidFill>
                <a:effectLst>
                  <a:outerShdw blurRad="63500" dir="3600000" algn="tl" rotWithShape="0">
                    <a:srgbClr val="000000">
                      <a:alpha val="70000"/>
                    </a:srgbClr>
                  </a:outerShdw>
                </a:effectLst>
              </a:rPr>
              <a:t>Acceptation des divers </a:t>
            </a:r>
            <a:br>
              <a:rPr lang="fr-CH"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fr-CH" dirty="0">
                <a:ln w="18415" cmpd="sng">
                  <a:solidFill>
                    <a:srgbClr val="FFFFFF"/>
                  </a:solidFill>
                  <a:prstDash val="solid"/>
                </a:ln>
                <a:solidFill>
                  <a:srgbClr val="FFFFFF"/>
                </a:solidFill>
                <a:effectLst>
                  <a:outerShdw blurRad="63500" dir="3600000" algn="tl" rotWithShape="0">
                    <a:srgbClr val="000000">
                      <a:alpha val="70000"/>
                    </a:srgbClr>
                  </a:outerShdw>
                </a:effectLst>
              </a:rPr>
              <a:t>rapports</a:t>
            </a: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Espace réservé du contenu 3" descr="badm bbc logo-1.png"/>
          <p:cNvPicPr>
            <a:picLocks noGrp="1" noChangeAspect="1"/>
          </p:cNvPicPr>
          <p:nvPr>
            <p:ph idx="1"/>
          </p:nvPr>
        </p:nvPicPr>
        <p:blipFill>
          <a:blip r:embed="rId3" cstate="print"/>
          <a:stretch>
            <a:fillRect/>
          </a:stretch>
        </p:blipFill>
        <p:spPr>
          <a:xfrm>
            <a:off x="357158" y="142852"/>
            <a:ext cx="2571736" cy="1058581"/>
          </a:xfrm>
        </p:spPr>
      </p:pic>
      <p:pic>
        <p:nvPicPr>
          <p:cNvPr id="20482"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950693" y="1844824"/>
            <a:ext cx="5254625" cy="4475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lstStyle/>
          <a:p>
            <a:pPr algn="r"/>
            <a:r>
              <a:rPr lang="fr-CH" dirty="0">
                <a:ln w="18415" cmpd="sng">
                  <a:solidFill>
                    <a:srgbClr val="FFFFFF"/>
                  </a:solidFill>
                  <a:prstDash val="solid"/>
                </a:ln>
                <a:solidFill>
                  <a:srgbClr val="FFFFFF"/>
                </a:solidFill>
                <a:effectLst>
                  <a:outerShdw blurRad="63500" dir="3600000" algn="tl" rotWithShape="0">
                    <a:srgbClr val="000000">
                      <a:alpha val="70000"/>
                    </a:srgbClr>
                  </a:outerShdw>
                </a:effectLst>
              </a:rPr>
              <a:t>Elections</a:t>
            </a: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Espace réservé du contenu 3" descr="badm bbc logo-1.png"/>
          <p:cNvPicPr>
            <a:picLocks noGrp="1" noChangeAspect="1"/>
          </p:cNvPicPr>
          <p:nvPr>
            <p:ph sz="half" idx="1"/>
          </p:nvPr>
        </p:nvPicPr>
        <p:blipFill>
          <a:blip r:embed="rId3" cstate="print"/>
          <a:stretch>
            <a:fillRect/>
          </a:stretch>
        </p:blipFill>
        <p:spPr>
          <a:xfrm>
            <a:off x="500034" y="285728"/>
            <a:ext cx="2572913" cy="1059924"/>
          </a:xfrm>
        </p:spPr>
      </p:pic>
      <p:sp>
        <p:nvSpPr>
          <p:cNvPr id="10" name="Espace réservé du contenu 9"/>
          <p:cNvSpPr>
            <a:spLocks noGrp="1"/>
          </p:cNvSpPr>
          <p:nvPr>
            <p:ph sz="half" idx="2"/>
          </p:nvPr>
        </p:nvSpPr>
        <p:spPr>
          <a:xfrm>
            <a:off x="4929190" y="1600200"/>
            <a:ext cx="3857652" cy="4686320"/>
          </a:xfrm>
        </p:spPr>
        <p:txBody>
          <a:bodyPr>
            <a:normAutofit/>
          </a:bodyPr>
          <a:lstStyle/>
          <a:p>
            <a:pPr>
              <a:buFont typeface="Courier New" pitchFamily="49" charset="0"/>
              <a:buChar char="o"/>
            </a:pPr>
            <a:r>
              <a:rPr lang="fr-CH" sz="2400" dirty="0"/>
              <a:t>Christian N.</a:t>
            </a:r>
          </a:p>
          <a:p>
            <a:pPr lvl="1">
              <a:buFont typeface="Courier New" pitchFamily="49" charset="0"/>
              <a:buChar char="o"/>
            </a:pPr>
            <a:r>
              <a:rPr lang="fr-CH" dirty="0"/>
              <a:t>Compétition</a:t>
            </a:r>
          </a:p>
          <a:p>
            <a:pPr>
              <a:buFont typeface="Courier New" pitchFamily="49" charset="0"/>
              <a:buChar char="o"/>
            </a:pPr>
            <a:r>
              <a:rPr lang="fr-CH" sz="2400" dirty="0"/>
              <a:t>Loïc	</a:t>
            </a:r>
          </a:p>
          <a:p>
            <a:pPr lvl="1">
              <a:buFont typeface="Courier New" pitchFamily="49" charset="0"/>
              <a:buChar char="o"/>
            </a:pPr>
            <a:r>
              <a:rPr lang="fr-CH" dirty="0"/>
              <a:t>Représentant juniors</a:t>
            </a:r>
          </a:p>
          <a:p>
            <a:pPr>
              <a:buFont typeface="Courier New" pitchFamily="49" charset="0"/>
              <a:buChar char="o"/>
            </a:pPr>
            <a:r>
              <a:rPr lang="fr-CH" sz="2400" dirty="0"/>
              <a:t>Christian V.</a:t>
            </a:r>
          </a:p>
          <a:p>
            <a:pPr lvl="1">
              <a:buFont typeface="Courier New" pitchFamily="49" charset="0"/>
              <a:buChar char="o"/>
            </a:pPr>
            <a:r>
              <a:rPr lang="fr-CH" dirty="0"/>
              <a:t>Représentant parents</a:t>
            </a:r>
          </a:p>
        </p:txBody>
      </p:sp>
      <p:sp>
        <p:nvSpPr>
          <p:cNvPr id="8" name="ZoneTexte 7"/>
          <p:cNvSpPr txBox="1"/>
          <p:nvPr/>
        </p:nvSpPr>
        <p:spPr>
          <a:xfrm>
            <a:off x="428596" y="1595021"/>
            <a:ext cx="4214842" cy="3847207"/>
          </a:xfrm>
          <a:prstGeom prst="rect">
            <a:avLst/>
          </a:prstGeom>
          <a:noFill/>
        </p:spPr>
        <p:txBody>
          <a:bodyPr wrap="square" rtlCol="0">
            <a:spAutoFit/>
          </a:bodyPr>
          <a:lstStyle/>
          <a:p>
            <a:pPr>
              <a:buFont typeface="Courier New" pitchFamily="49" charset="0"/>
              <a:buChar char="o"/>
            </a:pPr>
            <a:r>
              <a:rPr lang="fr-CH" sz="2800" dirty="0"/>
              <a:t> </a:t>
            </a:r>
            <a:r>
              <a:rPr lang="fr-CH" sz="2400" dirty="0"/>
              <a:t>Mark</a:t>
            </a:r>
          </a:p>
          <a:p>
            <a:pPr lvl="1">
              <a:buFont typeface="Courier New" pitchFamily="49" charset="0"/>
              <a:buChar char="o"/>
            </a:pPr>
            <a:r>
              <a:rPr lang="fr-CH" sz="2400" dirty="0"/>
              <a:t> Président</a:t>
            </a:r>
          </a:p>
          <a:p>
            <a:pPr lvl="1">
              <a:buFont typeface="Courier New" pitchFamily="49" charset="0"/>
              <a:buChar char="o"/>
            </a:pPr>
            <a:r>
              <a:rPr lang="fr-CH" sz="2400" dirty="0"/>
              <a:t> Juniors</a:t>
            </a:r>
          </a:p>
          <a:p>
            <a:pPr>
              <a:buFont typeface="Courier New" pitchFamily="49" charset="0"/>
              <a:buChar char="o"/>
            </a:pPr>
            <a:r>
              <a:rPr lang="fr-CH" sz="2400" dirty="0"/>
              <a:t> José</a:t>
            </a:r>
          </a:p>
          <a:p>
            <a:pPr lvl="1">
              <a:buFont typeface="Courier New" pitchFamily="49" charset="0"/>
              <a:buChar char="o"/>
            </a:pPr>
            <a:r>
              <a:rPr lang="fr-CH" sz="2400" dirty="0"/>
              <a:t>Vice-président</a:t>
            </a:r>
          </a:p>
          <a:p>
            <a:pPr>
              <a:buFont typeface="Courier New" pitchFamily="49" charset="0"/>
              <a:buChar char="o"/>
            </a:pPr>
            <a:r>
              <a:rPr lang="fr-CH" sz="2400" dirty="0"/>
              <a:t> Benoît</a:t>
            </a:r>
          </a:p>
          <a:p>
            <a:pPr lvl="1">
              <a:buFont typeface="Courier New" pitchFamily="49" charset="0"/>
              <a:buChar char="o"/>
            </a:pPr>
            <a:r>
              <a:rPr lang="fr-CH" sz="2400" dirty="0"/>
              <a:t> Trésorerie / Comptabilité</a:t>
            </a:r>
          </a:p>
          <a:p>
            <a:pPr lvl="1">
              <a:buFont typeface="Courier New" pitchFamily="49" charset="0"/>
              <a:buChar char="o"/>
            </a:pPr>
            <a:r>
              <a:rPr lang="fr-CH" sz="2400" dirty="0"/>
              <a:t> Site Web</a:t>
            </a:r>
          </a:p>
          <a:p>
            <a:pPr>
              <a:buFont typeface="Courier New" pitchFamily="49" charset="0"/>
              <a:buChar char="o"/>
            </a:pPr>
            <a:r>
              <a:rPr lang="fr-CH" sz="2400" dirty="0"/>
              <a:t> Jacqueline</a:t>
            </a:r>
          </a:p>
          <a:p>
            <a:pPr lvl="1">
              <a:buFont typeface="Courier New" pitchFamily="49" charset="0"/>
              <a:buChar char="o"/>
            </a:pPr>
            <a:r>
              <a:rPr lang="fr-CH" sz="2400" dirty="0"/>
              <a:t> Secrétariat</a:t>
            </a:r>
          </a:p>
        </p:txBody>
      </p:sp>
    </p:spTree>
    <p:extLst>
      <p:ext uri="{BB962C8B-B14F-4D97-AF65-F5344CB8AC3E}">
        <p14:creationId xmlns="" xmlns:p14="http://schemas.microsoft.com/office/powerpoint/2010/main" val="15112171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35729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normAutofit/>
          </a:bodyPr>
          <a:lstStyle/>
          <a:p>
            <a:pPr algn="r"/>
            <a:r>
              <a:rPr lang="fr-CH" dirty="0">
                <a:ln w="18415" cmpd="sng">
                  <a:solidFill>
                    <a:srgbClr val="FFFFFF"/>
                  </a:solidFill>
                  <a:prstDash val="solid"/>
                </a:ln>
                <a:solidFill>
                  <a:srgbClr val="FFFFFF"/>
                </a:solidFill>
                <a:effectLst>
                  <a:outerShdw blurRad="63500" dir="3600000" algn="tl" rotWithShape="0">
                    <a:srgbClr val="000000">
                      <a:alpha val="70000"/>
                    </a:srgbClr>
                  </a:outerShdw>
                </a:effectLst>
              </a:rPr>
              <a:t>Elections</a:t>
            </a: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Espace réservé du contenu 3" descr="badm bbc logo-1.png"/>
          <p:cNvPicPr>
            <a:picLocks noGrp="1" noChangeAspect="1"/>
          </p:cNvPicPr>
          <p:nvPr>
            <p:ph idx="1"/>
          </p:nvPr>
        </p:nvPicPr>
        <p:blipFill>
          <a:blip r:embed="rId3" cstate="print"/>
          <a:stretch>
            <a:fillRect/>
          </a:stretch>
        </p:blipFill>
        <p:spPr>
          <a:xfrm>
            <a:off x="357158" y="142852"/>
            <a:ext cx="2571736" cy="1058581"/>
          </a:xfrm>
        </p:spPr>
      </p:pic>
      <p:sp>
        <p:nvSpPr>
          <p:cNvPr id="6" name="ZoneTexte 5"/>
          <p:cNvSpPr txBox="1"/>
          <p:nvPr/>
        </p:nvSpPr>
        <p:spPr>
          <a:xfrm>
            <a:off x="500034" y="1857364"/>
            <a:ext cx="6286544" cy="954107"/>
          </a:xfrm>
          <a:prstGeom prst="rect">
            <a:avLst/>
          </a:prstGeom>
          <a:noFill/>
        </p:spPr>
        <p:txBody>
          <a:bodyPr wrap="square" rtlCol="0">
            <a:spAutoFit/>
          </a:bodyPr>
          <a:lstStyle/>
          <a:p>
            <a:pPr>
              <a:buFont typeface="Courier New" pitchFamily="49" charset="0"/>
              <a:buChar char="o"/>
            </a:pPr>
            <a:r>
              <a:rPr lang="fr-CH" sz="2800" dirty="0"/>
              <a:t> Comité 2016-2017 </a:t>
            </a:r>
          </a:p>
          <a:p>
            <a:pPr>
              <a:buFont typeface="Courier New" pitchFamily="49" charset="0"/>
              <a:buChar char="o"/>
            </a:pPr>
            <a:r>
              <a:rPr lang="fr-CH" sz="2800" dirty="0"/>
              <a:t> Deux vérificateurs aux comptes</a:t>
            </a:r>
          </a:p>
        </p:txBody>
      </p:sp>
      <p:pic>
        <p:nvPicPr>
          <p:cNvPr id="23554"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613040" y="2811471"/>
            <a:ext cx="3851449" cy="32801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35729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normAutofit/>
          </a:bodyPr>
          <a:lstStyle/>
          <a:p>
            <a:pPr algn="r"/>
            <a:r>
              <a:rPr lang="fr-CH" dirty="0">
                <a:ln w="18415" cmpd="sng">
                  <a:solidFill>
                    <a:srgbClr val="FFFFFF"/>
                  </a:solidFill>
                  <a:prstDash val="solid"/>
                </a:ln>
                <a:solidFill>
                  <a:srgbClr val="FFFFFF"/>
                </a:solidFill>
                <a:effectLst>
                  <a:outerShdw blurRad="63500" dir="3600000" algn="tl" rotWithShape="0">
                    <a:srgbClr val="000000">
                      <a:alpha val="70000"/>
                    </a:srgbClr>
                  </a:outerShdw>
                </a:effectLst>
              </a:rPr>
              <a:t>Perspectives 2016-2017</a:t>
            </a: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Espace réservé du contenu 3" descr="badm bbc logo-1.png"/>
          <p:cNvPicPr>
            <a:picLocks noGrp="1" noChangeAspect="1"/>
          </p:cNvPicPr>
          <p:nvPr>
            <p:ph idx="1"/>
          </p:nvPr>
        </p:nvPicPr>
        <p:blipFill>
          <a:blip r:embed="rId3" cstate="print"/>
          <a:stretch>
            <a:fillRect/>
          </a:stretch>
        </p:blipFill>
        <p:spPr>
          <a:xfrm>
            <a:off x="357158" y="142852"/>
            <a:ext cx="2571736" cy="1058581"/>
          </a:xfrm>
        </p:spPr>
      </p:pic>
      <p:sp>
        <p:nvSpPr>
          <p:cNvPr id="5" name="ZoneTexte 4"/>
          <p:cNvSpPr txBox="1"/>
          <p:nvPr/>
        </p:nvSpPr>
        <p:spPr>
          <a:xfrm>
            <a:off x="642910" y="1718131"/>
            <a:ext cx="8105554" cy="5570756"/>
          </a:xfrm>
          <a:prstGeom prst="rect">
            <a:avLst/>
          </a:prstGeom>
          <a:noFill/>
        </p:spPr>
        <p:txBody>
          <a:bodyPr wrap="square" rtlCol="0">
            <a:spAutoFit/>
          </a:bodyPr>
          <a:lstStyle/>
          <a:p>
            <a:pPr algn="ctr"/>
            <a:r>
              <a:rPr lang="fr-CH" sz="3200" b="1" dirty="0">
                <a:latin typeface="Arial" pitchFamily="34" charset="0"/>
                <a:cs typeface="Arial" pitchFamily="34" charset="0"/>
              </a:rPr>
              <a:t>Changements</a:t>
            </a:r>
            <a:endParaRPr lang="fr-CH" sz="3200" dirty="0"/>
          </a:p>
          <a:p>
            <a:pPr>
              <a:buFont typeface="Courier New" pitchFamily="49" charset="0"/>
              <a:buChar char="o"/>
            </a:pPr>
            <a:r>
              <a:rPr lang="fr-CH" sz="3200" dirty="0"/>
              <a:t> </a:t>
            </a:r>
            <a:r>
              <a:rPr lang="fr-CH" sz="3200" dirty="0" err="1"/>
              <a:t>Swiss</a:t>
            </a:r>
            <a:r>
              <a:rPr lang="fr-CH" sz="3200" dirty="0"/>
              <a:t>-Badminton</a:t>
            </a:r>
          </a:p>
          <a:p>
            <a:pPr lvl="1">
              <a:buFont typeface="Courier New" pitchFamily="49" charset="0"/>
              <a:buChar char="o"/>
            </a:pPr>
            <a:r>
              <a:rPr lang="fr-CH" sz="3200" dirty="0"/>
              <a:t> Introduction de «</a:t>
            </a:r>
            <a:r>
              <a:rPr lang="fr-CH" sz="3200" dirty="0" err="1"/>
              <a:t>Tournament</a:t>
            </a:r>
            <a:r>
              <a:rPr lang="fr-CH" sz="3200" dirty="0"/>
              <a:t> Software»</a:t>
            </a:r>
          </a:p>
          <a:p>
            <a:pPr lvl="2">
              <a:buFont typeface="Courier New" pitchFamily="49" charset="0"/>
              <a:buChar char="o"/>
            </a:pPr>
            <a:r>
              <a:rPr lang="fr-CH" sz="3200" dirty="0"/>
              <a:t> Changement du système de classement</a:t>
            </a:r>
          </a:p>
          <a:p>
            <a:pPr lvl="1">
              <a:buFont typeface="Courier New" pitchFamily="49" charset="0"/>
              <a:buChar char="o"/>
            </a:pPr>
            <a:r>
              <a:rPr lang="fr-CH" sz="3200" dirty="0"/>
              <a:t> Changement  de catégories juniors</a:t>
            </a:r>
            <a:endParaRPr lang="fr-CH" sz="3600" dirty="0"/>
          </a:p>
          <a:p>
            <a:pPr>
              <a:buFont typeface="Courier New" pitchFamily="49" charset="0"/>
              <a:buChar char="o"/>
            </a:pPr>
            <a:r>
              <a:rPr lang="fr-CH" sz="3200" dirty="0"/>
              <a:t> Canton</a:t>
            </a:r>
          </a:p>
          <a:p>
            <a:pPr lvl="1">
              <a:buFont typeface="Courier New" pitchFamily="49" charset="0"/>
              <a:buChar char="o"/>
            </a:pPr>
            <a:r>
              <a:rPr lang="fr-CH" sz="3200" dirty="0"/>
              <a:t> Sécurisation des salles ?</a:t>
            </a:r>
          </a:p>
          <a:p>
            <a:pPr>
              <a:buFont typeface="Courier New" pitchFamily="49" charset="0"/>
              <a:buChar char="o"/>
            </a:pPr>
            <a:r>
              <a:rPr lang="fr-CH" sz="3200" dirty="0"/>
              <a:t> Commune de Versoix</a:t>
            </a:r>
          </a:p>
          <a:p>
            <a:pPr lvl="1">
              <a:buFont typeface="Courier New" pitchFamily="49" charset="0"/>
              <a:buChar char="o"/>
            </a:pPr>
            <a:r>
              <a:rPr lang="fr-CH" sz="3200" dirty="0"/>
              <a:t> Journée de sports</a:t>
            </a:r>
          </a:p>
          <a:p>
            <a:endParaRPr lang="fr-CH" sz="3200" dirty="0"/>
          </a:p>
          <a:p>
            <a:pPr lvl="1"/>
            <a:endParaRPr lang="fr-CH" sz="36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35729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normAutofit/>
          </a:bodyPr>
          <a:lstStyle/>
          <a:p>
            <a:pPr algn="r"/>
            <a:r>
              <a:rPr lang="fr-CH" dirty="0">
                <a:ln w="18415" cmpd="sng">
                  <a:solidFill>
                    <a:srgbClr val="FFFFFF"/>
                  </a:solidFill>
                  <a:prstDash val="solid"/>
                </a:ln>
                <a:solidFill>
                  <a:srgbClr val="FFFFFF"/>
                </a:solidFill>
                <a:effectLst>
                  <a:outerShdw blurRad="63500" dir="3600000" algn="tl" rotWithShape="0">
                    <a:srgbClr val="000000">
                      <a:alpha val="70000"/>
                    </a:srgbClr>
                  </a:outerShdw>
                </a:effectLst>
              </a:rPr>
              <a:t>Perspectives 2016-2017</a:t>
            </a: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Espace réservé du contenu 3" descr="badm bbc logo-1.png"/>
          <p:cNvPicPr>
            <a:picLocks noGrp="1" noChangeAspect="1"/>
          </p:cNvPicPr>
          <p:nvPr>
            <p:ph idx="1"/>
          </p:nvPr>
        </p:nvPicPr>
        <p:blipFill>
          <a:blip r:embed="rId3" cstate="print"/>
          <a:stretch>
            <a:fillRect/>
          </a:stretch>
        </p:blipFill>
        <p:spPr>
          <a:xfrm>
            <a:off x="357158" y="142852"/>
            <a:ext cx="2571736" cy="1058581"/>
          </a:xfrm>
        </p:spPr>
      </p:pic>
      <p:sp>
        <p:nvSpPr>
          <p:cNvPr id="5" name="ZoneTexte 4"/>
          <p:cNvSpPr txBox="1"/>
          <p:nvPr/>
        </p:nvSpPr>
        <p:spPr>
          <a:xfrm>
            <a:off x="642910" y="1785926"/>
            <a:ext cx="8001056" cy="4401205"/>
          </a:xfrm>
          <a:prstGeom prst="rect">
            <a:avLst/>
          </a:prstGeom>
          <a:noFill/>
        </p:spPr>
        <p:txBody>
          <a:bodyPr wrap="square" rtlCol="0">
            <a:spAutoFit/>
          </a:bodyPr>
          <a:lstStyle/>
          <a:p>
            <a:pPr algn="ctr"/>
            <a:r>
              <a:rPr lang="fr-CH" sz="2800" b="1" dirty="0">
                <a:latin typeface="Arial" pitchFamily="34" charset="0"/>
                <a:cs typeface="Arial" pitchFamily="34" charset="0"/>
              </a:rPr>
              <a:t>Interclubs</a:t>
            </a:r>
            <a:br>
              <a:rPr lang="fr-CH" sz="2800" b="1" dirty="0">
                <a:latin typeface="Arial" pitchFamily="34" charset="0"/>
                <a:cs typeface="Arial" pitchFamily="34" charset="0"/>
              </a:rPr>
            </a:br>
            <a:endParaRPr lang="fr-CH" sz="2800" dirty="0"/>
          </a:p>
          <a:p>
            <a:pPr>
              <a:buFont typeface="Courier New" pitchFamily="49" charset="0"/>
              <a:buChar char="o"/>
            </a:pPr>
            <a:r>
              <a:rPr lang="fr-CH" sz="2800" dirty="0"/>
              <a:t> Equipes interclubs</a:t>
            </a:r>
          </a:p>
          <a:p>
            <a:pPr lvl="1">
              <a:buFont typeface="Courier New" pitchFamily="49" charset="0"/>
              <a:buChar char="o"/>
            </a:pPr>
            <a:r>
              <a:rPr lang="fr-CH" sz="2800" dirty="0"/>
              <a:t> Versoix 1</a:t>
            </a:r>
          </a:p>
          <a:p>
            <a:pPr lvl="2">
              <a:buFont typeface="Courier New" pitchFamily="49" charset="0"/>
              <a:buChar char="o"/>
            </a:pPr>
            <a:r>
              <a:rPr lang="fr-CH" sz="2800" dirty="0"/>
              <a:t> Maintien en 2</a:t>
            </a:r>
            <a:r>
              <a:rPr lang="fr-CH" sz="2800" baseline="30000" dirty="0"/>
              <a:t>ème</a:t>
            </a:r>
            <a:r>
              <a:rPr lang="fr-CH" sz="2800" dirty="0"/>
              <a:t> ligue</a:t>
            </a:r>
          </a:p>
          <a:p>
            <a:pPr lvl="1">
              <a:buFont typeface="Courier New" pitchFamily="49" charset="0"/>
              <a:buChar char="o"/>
            </a:pPr>
            <a:r>
              <a:rPr lang="fr-CH" sz="2800" dirty="0"/>
              <a:t> Versoix 3</a:t>
            </a:r>
          </a:p>
          <a:p>
            <a:pPr lvl="2">
              <a:buFont typeface="Courier New" pitchFamily="49" charset="0"/>
              <a:buChar char="o"/>
            </a:pPr>
            <a:r>
              <a:rPr lang="fr-CH" sz="2800" dirty="0"/>
              <a:t> Maintien/promotion en 3</a:t>
            </a:r>
            <a:r>
              <a:rPr lang="fr-CH" sz="2800" baseline="30000" dirty="0"/>
              <a:t>ème</a:t>
            </a:r>
            <a:r>
              <a:rPr lang="fr-CH" sz="2800" dirty="0"/>
              <a:t> ligue</a:t>
            </a:r>
          </a:p>
          <a:p>
            <a:pPr lvl="1">
              <a:buFont typeface="Courier New" pitchFamily="49" charset="0"/>
              <a:buChar char="o"/>
            </a:pPr>
            <a:r>
              <a:rPr lang="fr-CH" sz="2800" dirty="0"/>
              <a:t> Versoix  3 en 4</a:t>
            </a:r>
            <a:r>
              <a:rPr lang="fr-CH" sz="2800" baseline="30000" dirty="0"/>
              <a:t>ème</a:t>
            </a:r>
            <a:r>
              <a:rPr lang="fr-CH" sz="2800" dirty="0"/>
              <a:t> ligue</a:t>
            </a:r>
          </a:p>
          <a:p>
            <a:pPr lvl="2">
              <a:buFont typeface="Courier New" pitchFamily="49" charset="0"/>
              <a:buChar char="o"/>
            </a:pPr>
            <a:r>
              <a:rPr lang="fr-CH" sz="2800" dirty="0"/>
              <a:t> Intégrer jeunes joueurs/joueuses</a:t>
            </a:r>
          </a:p>
          <a:p>
            <a:pPr lvl="2">
              <a:buFont typeface="Courier New" pitchFamily="49" charset="0"/>
              <a:buChar char="o"/>
            </a:pPr>
            <a:endParaRPr lang="fr-CH" sz="2800" dirty="0"/>
          </a:p>
        </p:txBody>
      </p:sp>
    </p:spTree>
    <p:extLst>
      <p:ext uri="{BB962C8B-B14F-4D97-AF65-F5344CB8AC3E}">
        <p14:creationId xmlns="" xmlns:p14="http://schemas.microsoft.com/office/powerpoint/2010/main" val="3261077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35729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normAutofit/>
          </a:bodyPr>
          <a:lstStyle/>
          <a:p>
            <a:pPr algn="r"/>
            <a:r>
              <a:rPr lang="fr-CH" dirty="0">
                <a:ln w="18415" cmpd="sng">
                  <a:solidFill>
                    <a:srgbClr val="FFFFFF"/>
                  </a:solidFill>
                  <a:prstDash val="solid"/>
                </a:ln>
                <a:solidFill>
                  <a:srgbClr val="FFFFFF"/>
                </a:solidFill>
                <a:effectLst>
                  <a:outerShdw blurRad="63500" dir="3600000" algn="tl" rotWithShape="0">
                    <a:srgbClr val="000000">
                      <a:alpha val="70000"/>
                    </a:srgbClr>
                  </a:outerShdw>
                </a:effectLst>
              </a:rPr>
              <a:t>Perspectives 2015-2016 </a:t>
            </a: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Espace réservé du contenu 3" descr="badm bbc logo-1.png"/>
          <p:cNvPicPr>
            <a:picLocks noGrp="1" noChangeAspect="1"/>
          </p:cNvPicPr>
          <p:nvPr>
            <p:ph idx="1"/>
          </p:nvPr>
        </p:nvPicPr>
        <p:blipFill>
          <a:blip r:embed="rId3" cstate="print"/>
          <a:stretch>
            <a:fillRect/>
          </a:stretch>
        </p:blipFill>
        <p:spPr>
          <a:xfrm>
            <a:off x="357158" y="142852"/>
            <a:ext cx="2571736" cy="1058581"/>
          </a:xfrm>
        </p:spPr>
      </p:pic>
      <p:sp>
        <p:nvSpPr>
          <p:cNvPr id="5" name="ZoneTexte 4"/>
          <p:cNvSpPr txBox="1"/>
          <p:nvPr/>
        </p:nvSpPr>
        <p:spPr>
          <a:xfrm>
            <a:off x="642910" y="1595020"/>
            <a:ext cx="8001056" cy="4462760"/>
          </a:xfrm>
          <a:prstGeom prst="rect">
            <a:avLst/>
          </a:prstGeom>
          <a:noFill/>
        </p:spPr>
        <p:txBody>
          <a:bodyPr wrap="square" rtlCol="0">
            <a:spAutoFit/>
          </a:bodyPr>
          <a:lstStyle/>
          <a:p>
            <a:pPr algn="ctr"/>
            <a:r>
              <a:rPr lang="fr-CH" sz="3200" b="1" dirty="0">
                <a:latin typeface="Arial" pitchFamily="34" charset="0"/>
                <a:cs typeface="Arial" pitchFamily="34" charset="0"/>
              </a:rPr>
              <a:t>Activités</a:t>
            </a:r>
          </a:p>
          <a:p>
            <a:pPr>
              <a:buFont typeface="Courier New" pitchFamily="49" charset="0"/>
              <a:buChar char="o"/>
            </a:pPr>
            <a:endParaRPr lang="fr-CH" sz="2800" dirty="0"/>
          </a:p>
          <a:p>
            <a:pPr>
              <a:buFont typeface="Courier New" pitchFamily="49" charset="0"/>
              <a:buChar char="o"/>
            </a:pPr>
            <a:r>
              <a:rPr lang="fr-CH" sz="2800" dirty="0"/>
              <a:t> Organisation et horaires des cours similaires</a:t>
            </a:r>
          </a:p>
          <a:p>
            <a:pPr lvl="1">
              <a:buFont typeface="Courier New" pitchFamily="49" charset="0"/>
              <a:buChar char="o"/>
            </a:pPr>
            <a:r>
              <a:rPr lang="fr-CH" sz="2800" dirty="0"/>
              <a:t> Cours supplémentaire pour les adolescents</a:t>
            </a:r>
          </a:p>
          <a:p>
            <a:pPr>
              <a:buFont typeface="Courier New" pitchFamily="49" charset="0"/>
              <a:buChar char="o"/>
            </a:pPr>
            <a:r>
              <a:rPr lang="fr-CH" sz="2800" dirty="0"/>
              <a:t> Tournoi de doubles licenciés (mi-novembre 2016)</a:t>
            </a:r>
          </a:p>
          <a:p>
            <a:pPr>
              <a:buFont typeface="Courier New" pitchFamily="49" charset="0"/>
              <a:buChar char="o"/>
            </a:pPr>
            <a:r>
              <a:rPr lang="fr-CH" sz="2800" dirty="0"/>
              <a:t> Camp d’</a:t>
            </a:r>
            <a:r>
              <a:rPr lang="fr-CH" sz="2800" dirty="0" err="1"/>
              <a:t>Ovronnaz</a:t>
            </a:r>
            <a:r>
              <a:rPr lang="fr-CH" sz="2800" dirty="0"/>
              <a:t> : 28 au 30 octobre 2016</a:t>
            </a:r>
          </a:p>
          <a:p>
            <a:pPr>
              <a:buFont typeface="Courier New" pitchFamily="49" charset="0"/>
              <a:buChar char="o"/>
            </a:pPr>
            <a:r>
              <a:rPr lang="fr-CH" sz="2800" dirty="0"/>
              <a:t> Tournoi interne</a:t>
            </a:r>
          </a:p>
          <a:p>
            <a:pPr lvl="1">
              <a:buFont typeface="Courier New" pitchFamily="49" charset="0"/>
              <a:buChar char="o"/>
            </a:pPr>
            <a:r>
              <a:rPr lang="fr-CH" sz="2800" dirty="0"/>
              <a:t> Samedi 11 juin 2016</a:t>
            </a:r>
          </a:p>
          <a:p>
            <a:pPr>
              <a:buFont typeface="Courier New" pitchFamily="49" charset="0"/>
              <a:buChar char="o"/>
            </a:pPr>
            <a:r>
              <a:rPr lang="fr-CH" sz="2800" dirty="0"/>
              <a:t> Tournois du vendredi</a:t>
            </a:r>
          </a:p>
          <a:p>
            <a:r>
              <a:rPr lang="fr-CH" sz="2800" dirty="0"/>
              <a:t> </a:t>
            </a:r>
          </a:p>
        </p:txBody>
      </p:sp>
    </p:spTree>
    <p:extLst>
      <p:ext uri="{BB962C8B-B14F-4D97-AF65-F5344CB8AC3E}">
        <p14:creationId xmlns="" xmlns:p14="http://schemas.microsoft.com/office/powerpoint/2010/main" val="2005207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35729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normAutofit/>
          </a:bodyPr>
          <a:lstStyle/>
          <a:p>
            <a:pPr algn="r"/>
            <a:r>
              <a:rPr lang="fr-CH" dirty="0">
                <a:ln w="18415" cmpd="sng">
                  <a:solidFill>
                    <a:srgbClr val="FFFFFF"/>
                  </a:solidFill>
                  <a:prstDash val="solid"/>
                </a:ln>
                <a:solidFill>
                  <a:srgbClr val="FFFFFF"/>
                </a:solidFill>
                <a:effectLst>
                  <a:outerShdw blurRad="63500" dir="3600000" algn="tl" rotWithShape="0">
                    <a:srgbClr val="000000">
                      <a:alpha val="70000"/>
                    </a:srgbClr>
                  </a:outerShdw>
                </a:effectLst>
              </a:rPr>
              <a:t>Perspectives 2015-2016 </a:t>
            </a: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Espace réservé du contenu 3" descr="badm bbc logo-1.png"/>
          <p:cNvPicPr>
            <a:picLocks noGrp="1" noChangeAspect="1"/>
          </p:cNvPicPr>
          <p:nvPr>
            <p:ph idx="1"/>
          </p:nvPr>
        </p:nvPicPr>
        <p:blipFill>
          <a:blip r:embed="rId3" cstate="print"/>
          <a:stretch>
            <a:fillRect/>
          </a:stretch>
        </p:blipFill>
        <p:spPr>
          <a:xfrm>
            <a:off x="357158" y="142852"/>
            <a:ext cx="2571736" cy="1058581"/>
          </a:xfrm>
        </p:spPr>
      </p:pic>
      <p:sp>
        <p:nvSpPr>
          <p:cNvPr id="5" name="ZoneTexte 4"/>
          <p:cNvSpPr txBox="1"/>
          <p:nvPr/>
        </p:nvSpPr>
        <p:spPr>
          <a:xfrm>
            <a:off x="642910" y="1785926"/>
            <a:ext cx="8001056" cy="4031873"/>
          </a:xfrm>
          <a:prstGeom prst="rect">
            <a:avLst/>
          </a:prstGeom>
          <a:noFill/>
        </p:spPr>
        <p:txBody>
          <a:bodyPr wrap="square" rtlCol="0">
            <a:spAutoFit/>
          </a:bodyPr>
          <a:lstStyle/>
          <a:p>
            <a:pPr algn="ctr"/>
            <a:r>
              <a:rPr lang="fr-CH" sz="3200" b="1" dirty="0">
                <a:latin typeface="Arial" pitchFamily="34" charset="0"/>
                <a:cs typeface="Arial" pitchFamily="34" charset="0"/>
              </a:rPr>
              <a:t>Nouveauté</a:t>
            </a:r>
          </a:p>
          <a:p>
            <a:pPr algn="ctr"/>
            <a:endParaRPr lang="fr-CH" sz="2800" b="1" dirty="0"/>
          </a:p>
          <a:p>
            <a:pPr>
              <a:buFont typeface="Arial" pitchFamily="34" charset="0"/>
              <a:buChar char="•"/>
            </a:pPr>
            <a:r>
              <a:rPr lang="fr-CH" sz="2800" dirty="0"/>
              <a:t> Défi du Roi</a:t>
            </a:r>
          </a:p>
          <a:p>
            <a:pPr lvl="1">
              <a:buFont typeface="Arial" pitchFamily="34" charset="0"/>
              <a:buChar char="•"/>
            </a:pPr>
            <a:r>
              <a:rPr lang="fr-CH" sz="2800" dirty="0"/>
              <a:t>  Championnat pour tous les joueurs du club</a:t>
            </a:r>
          </a:p>
          <a:p>
            <a:pPr lvl="1">
              <a:buFont typeface="Arial" pitchFamily="34" charset="0"/>
              <a:buChar char="•"/>
            </a:pPr>
            <a:r>
              <a:rPr lang="fr-CH" sz="2800" dirty="0"/>
              <a:t>  Déroulement sur toute la saison</a:t>
            </a:r>
          </a:p>
          <a:p>
            <a:pPr lvl="1">
              <a:buFont typeface="Arial" pitchFamily="34" charset="0"/>
              <a:buChar char="•"/>
            </a:pPr>
            <a:r>
              <a:rPr lang="fr-CH" sz="2800" dirty="0"/>
              <a:t>  Match pendant les heures de jeu libre</a:t>
            </a:r>
          </a:p>
          <a:p>
            <a:pPr lvl="1">
              <a:buFont typeface="Arial" pitchFamily="34" charset="0"/>
              <a:buChar char="•"/>
            </a:pPr>
            <a:r>
              <a:rPr lang="fr-CH" sz="2800" dirty="0"/>
              <a:t>  Un joueur peut défier à tout moment un autre joueur pour prendre sa place au classement</a:t>
            </a:r>
          </a:p>
          <a:p>
            <a:pPr lvl="1"/>
            <a:r>
              <a:rPr lang="fr-CH" sz="2800" dirty="0"/>
              <a:t> </a:t>
            </a:r>
          </a:p>
        </p:txBody>
      </p:sp>
    </p:spTree>
    <p:extLst>
      <p:ext uri="{BB962C8B-B14F-4D97-AF65-F5344CB8AC3E}">
        <p14:creationId xmlns="" xmlns:p14="http://schemas.microsoft.com/office/powerpoint/2010/main" val="3261077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35729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normAutofit/>
          </a:bodyPr>
          <a:lstStyle/>
          <a:p>
            <a:pPr algn="r"/>
            <a:r>
              <a:rPr lang="fr-CH" dirty="0">
                <a:ln w="18415" cmpd="sng">
                  <a:solidFill>
                    <a:srgbClr val="FFFFFF"/>
                  </a:solidFill>
                  <a:prstDash val="solid"/>
                </a:ln>
                <a:solidFill>
                  <a:srgbClr val="FFFFFF"/>
                </a:solidFill>
                <a:effectLst>
                  <a:outerShdw blurRad="63500" dir="3600000" algn="tl" rotWithShape="0">
                    <a:srgbClr val="000000">
                      <a:alpha val="70000"/>
                    </a:srgbClr>
                  </a:outerShdw>
                </a:effectLst>
              </a:rPr>
              <a:t>Rapport du président</a:t>
            </a: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Espace réservé du contenu 3" descr="badm bbc logo-1.png"/>
          <p:cNvPicPr>
            <a:picLocks noGrp="1" noChangeAspect="1"/>
          </p:cNvPicPr>
          <p:nvPr>
            <p:ph idx="1"/>
          </p:nvPr>
        </p:nvPicPr>
        <p:blipFill>
          <a:blip r:embed="rId3" cstate="print"/>
          <a:stretch>
            <a:fillRect/>
          </a:stretch>
        </p:blipFill>
        <p:spPr>
          <a:xfrm>
            <a:off x="357158" y="142852"/>
            <a:ext cx="2571736" cy="1058581"/>
          </a:xfrm>
        </p:spPr>
      </p:pic>
      <p:graphicFrame>
        <p:nvGraphicFramePr>
          <p:cNvPr id="6" name="Tableau 5"/>
          <p:cNvGraphicFramePr>
            <a:graphicFrameLocks noGrp="1"/>
          </p:cNvGraphicFramePr>
          <p:nvPr/>
        </p:nvGraphicFramePr>
        <p:xfrm>
          <a:off x="251519" y="1916831"/>
          <a:ext cx="8760297" cy="3870425"/>
        </p:xfrm>
        <a:graphic>
          <a:graphicData uri="http://schemas.openxmlformats.org/drawingml/2006/table">
            <a:tbl>
              <a:tblPr firstRow="1" bandRow="1">
                <a:tableStyleId>{5C22544A-7EE6-4342-B048-85BDC9FD1C3A}</a:tableStyleId>
              </a:tblPr>
              <a:tblGrid>
                <a:gridCol w="2920099">
                  <a:extLst>
                    <a:ext uri="{9D8B030D-6E8A-4147-A177-3AD203B41FA5}">
                      <a16:colId xmlns="" xmlns:a16="http://schemas.microsoft.com/office/drawing/2014/main" val="20000"/>
                    </a:ext>
                  </a:extLst>
                </a:gridCol>
                <a:gridCol w="2920099">
                  <a:extLst>
                    <a:ext uri="{9D8B030D-6E8A-4147-A177-3AD203B41FA5}">
                      <a16:colId xmlns="" xmlns:a16="http://schemas.microsoft.com/office/drawing/2014/main" val="20001"/>
                    </a:ext>
                  </a:extLst>
                </a:gridCol>
                <a:gridCol w="2920099">
                  <a:extLst>
                    <a:ext uri="{9D8B030D-6E8A-4147-A177-3AD203B41FA5}">
                      <a16:colId xmlns="" xmlns:a16="http://schemas.microsoft.com/office/drawing/2014/main" val="20002"/>
                    </a:ext>
                  </a:extLst>
                </a:gridCol>
              </a:tblGrid>
              <a:tr h="774085">
                <a:tc>
                  <a:txBody>
                    <a:bodyPr/>
                    <a:lstStyle/>
                    <a:p>
                      <a:pPr algn="ctr"/>
                      <a:endParaRPr lang="fr-CH" sz="2400" dirty="0"/>
                    </a:p>
                  </a:txBody>
                  <a:tcPr anchor="ctr"/>
                </a:tc>
                <a:tc>
                  <a:txBody>
                    <a:bodyPr/>
                    <a:lstStyle/>
                    <a:p>
                      <a:pPr algn="ctr"/>
                      <a:r>
                        <a:rPr lang="fr-CH" sz="2400" dirty="0"/>
                        <a:t>2014-2015</a:t>
                      </a:r>
                    </a:p>
                  </a:txBody>
                  <a:tcPr anchor="ctr"/>
                </a:tc>
                <a:tc>
                  <a:txBody>
                    <a:bodyPr/>
                    <a:lstStyle/>
                    <a:p>
                      <a:pPr algn="ctr"/>
                      <a:r>
                        <a:rPr lang="fr-CH" sz="2400" dirty="0"/>
                        <a:t>2015-2016</a:t>
                      </a:r>
                    </a:p>
                  </a:txBody>
                  <a:tcPr anchor="ctr"/>
                </a:tc>
                <a:extLst>
                  <a:ext uri="{0D108BD9-81ED-4DB2-BD59-A6C34878D82A}">
                    <a16:rowId xmlns="" xmlns:a16="http://schemas.microsoft.com/office/drawing/2014/main" val="10000"/>
                  </a:ext>
                </a:extLst>
              </a:tr>
              <a:tr h="774085">
                <a:tc>
                  <a:txBody>
                    <a:bodyPr/>
                    <a:lstStyle/>
                    <a:p>
                      <a:pPr algn="ctr"/>
                      <a:r>
                        <a:rPr lang="fr-CH" sz="2400" dirty="0"/>
                        <a:t>Joueurs actifs</a:t>
                      </a:r>
                    </a:p>
                  </a:txBody>
                  <a:tcPr anchor="ctr"/>
                </a:tc>
                <a:tc>
                  <a:txBody>
                    <a:bodyPr/>
                    <a:lstStyle/>
                    <a:p>
                      <a:pPr algn="ctr"/>
                      <a:r>
                        <a:rPr lang="fr-CH" sz="2400" dirty="0"/>
                        <a:t>96</a:t>
                      </a:r>
                    </a:p>
                  </a:txBody>
                  <a:tcPr anchor="ctr"/>
                </a:tc>
                <a:tc>
                  <a:txBody>
                    <a:bodyPr/>
                    <a:lstStyle/>
                    <a:p>
                      <a:pPr algn="ctr"/>
                      <a:r>
                        <a:rPr lang="fr-CH" sz="2400" dirty="0"/>
                        <a:t>95</a:t>
                      </a:r>
                    </a:p>
                  </a:txBody>
                  <a:tcPr anchor="ctr"/>
                </a:tc>
                <a:extLst>
                  <a:ext uri="{0D108BD9-81ED-4DB2-BD59-A6C34878D82A}">
                    <a16:rowId xmlns="" xmlns:a16="http://schemas.microsoft.com/office/drawing/2014/main" val="10001"/>
                  </a:ext>
                </a:extLst>
              </a:tr>
              <a:tr h="774085">
                <a:tc>
                  <a:txBody>
                    <a:bodyPr/>
                    <a:lstStyle/>
                    <a:p>
                      <a:pPr algn="ctr"/>
                      <a:r>
                        <a:rPr lang="fr-CH" sz="2400" dirty="0"/>
                        <a:t>Juniors</a:t>
                      </a:r>
                    </a:p>
                  </a:txBody>
                  <a:tcPr anchor="ctr"/>
                </a:tc>
                <a:tc>
                  <a:txBody>
                    <a:bodyPr/>
                    <a:lstStyle/>
                    <a:p>
                      <a:pPr algn="ctr"/>
                      <a:r>
                        <a:rPr lang="fr-CH" sz="2400" dirty="0"/>
                        <a:t>55</a:t>
                      </a:r>
                    </a:p>
                  </a:txBody>
                  <a:tcPr anchor="ctr"/>
                </a:tc>
                <a:tc>
                  <a:txBody>
                    <a:bodyPr/>
                    <a:lstStyle/>
                    <a:p>
                      <a:pPr algn="ctr"/>
                      <a:r>
                        <a:rPr lang="fr-CH" sz="2400" dirty="0"/>
                        <a:t>56</a:t>
                      </a:r>
                    </a:p>
                  </a:txBody>
                  <a:tcPr anchor="ctr"/>
                </a:tc>
                <a:extLst>
                  <a:ext uri="{0D108BD9-81ED-4DB2-BD59-A6C34878D82A}">
                    <a16:rowId xmlns="" xmlns:a16="http://schemas.microsoft.com/office/drawing/2014/main" val="10002"/>
                  </a:ext>
                </a:extLst>
              </a:tr>
              <a:tr h="774085">
                <a:tc>
                  <a:txBody>
                    <a:bodyPr/>
                    <a:lstStyle/>
                    <a:p>
                      <a:pPr algn="ctr"/>
                      <a:r>
                        <a:rPr lang="fr-CH" sz="2400" dirty="0"/>
                        <a:t>Licences S-B</a:t>
                      </a:r>
                    </a:p>
                  </a:txBody>
                  <a:tcPr anchor="ctr"/>
                </a:tc>
                <a:tc>
                  <a:txBody>
                    <a:bodyPr/>
                    <a:lstStyle/>
                    <a:p>
                      <a:pPr algn="ctr"/>
                      <a:r>
                        <a:rPr lang="fr-CH" sz="2400" dirty="0"/>
                        <a:t>75</a:t>
                      </a:r>
                    </a:p>
                  </a:txBody>
                  <a:tcPr anchor="ctr"/>
                </a:tc>
                <a:tc>
                  <a:txBody>
                    <a:bodyPr/>
                    <a:lstStyle/>
                    <a:p>
                      <a:pPr algn="ctr"/>
                      <a:r>
                        <a:rPr lang="fr-CH" sz="2400" dirty="0"/>
                        <a:t>75</a:t>
                      </a:r>
                    </a:p>
                  </a:txBody>
                  <a:tcPr anchor="ctr"/>
                </a:tc>
                <a:extLst>
                  <a:ext uri="{0D108BD9-81ED-4DB2-BD59-A6C34878D82A}">
                    <a16:rowId xmlns="" xmlns:a16="http://schemas.microsoft.com/office/drawing/2014/main" val="10003"/>
                  </a:ext>
                </a:extLst>
              </a:tr>
              <a:tr h="774085">
                <a:tc>
                  <a:txBody>
                    <a:bodyPr/>
                    <a:lstStyle/>
                    <a:p>
                      <a:pPr algn="ctr"/>
                      <a:r>
                        <a:rPr lang="fr-CH" sz="2400" dirty="0"/>
                        <a:t>Equipes</a:t>
                      </a:r>
                      <a:r>
                        <a:rPr lang="fr-CH" sz="2400" baseline="0" dirty="0"/>
                        <a:t> IC</a:t>
                      </a:r>
                      <a:endParaRPr lang="fr-CH" sz="2400" dirty="0"/>
                    </a:p>
                  </a:txBody>
                  <a:tcPr anchor="ctr"/>
                </a:tc>
                <a:tc>
                  <a:txBody>
                    <a:bodyPr/>
                    <a:lstStyle/>
                    <a:p>
                      <a:pPr algn="ctr"/>
                      <a:r>
                        <a:rPr lang="fr-CH" sz="2400" dirty="0"/>
                        <a:t>2</a:t>
                      </a:r>
                    </a:p>
                  </a:txBody>
                  <a:tcPr anchor="ctr"/>
                </a:tc>
                <a:tc>
                  <a:txBody>
                    <a:bodyPr/>
                    <a:lstStyle/>
                    <a:p>
                      <a:pPr algn="ctr"/>
                      <a:r>
                        <a:rPr lang="fr-CH" sz="2400" dirty="0"/>
                        <a:t>3</a:t>
                      </a:r>
                    </a:p>
                  </a:txBody>
                  <a:tcPr anchor="ctr"/>
                </a:tc>
                <a:extLst>
                  <a:ext uri="{0D108BD9-81ED-4DB2-BD59-A6C34878D82A}">
                    <a16:rowId xmlns="" xmlns:a16="http://schemas.microsoft.com/office/drawing/2014/main" val="10004"/>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35729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normAutofit/>
          </a:bodyPr>
          <a:lstStyle/>
          <a:p>
            <a:pPr algn="r"/>
            <a:r>
              <a:rPr lang="fr-CH" dirty="0">
                <a:ln w="18415" cmpd="sng">
                  <a:solidFill>
                    <a:srgbClr val="FFFFFF"/>
                  </a:solidFill>
                  <a:prstDash val="solid"/>
                </a:ln>
                <a:solidFill>
                  <a:srgbClr val="FFFFFF"/>
                </a:solidFill>
                <a:effectLst>
                  <a:outerShdw blurRad="63500" dir="3600000" algn="tl" rotWithShape="0">
                    <a:srgbClr val="000000">
                      <a:alpha val="70000"/>
                    </a:srgbClr>
                  </a:outerShdw>
                </a:effectLst>
              </a:rPr>
              <a:t>Remerciements</a:t>
            </a: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Espace réservé du contenu 3" descr="badm bbc logo-1.png"/>
          <p:cNvPicPr>
            <a:picLocks noGrp="1" noChangeAspect="1"/>
          </p:cNvPicPr>
          <p:nvPr>
            <p:ph idx="1"/>
          </p:nvPr>
        </p:nvPicPr>
        <p:blipFill>
          <a:blip r:embed="rId3" cstate="print"/>
          <a:stretch>
            <a:fillRect/>
          </a:stretch>
        </p:blipFill>
        <p:spPr>
          <a:xfrm>
            <a:off x="357158" y="142852"/>
            <a:ext cx="2571736" cy="1058581"/>
          </a:xfrm>
        </p:spPr>
      </p:pic>
      <p:sp>
        <p:nvSpPr>
          <p:cNvPr id="5" name="ZoneTexte 4"/>
          <p:cNvSpPr txBox="1"/>
          <p:nvPr/>
        </p:nvSpPr>
        <p:spPr>
          <a:xfrm>
            <a:off x="642910" y="1595021"/>
            <a:ext cx="8001056" cy="1015663"/>
          </a:xfrm>
          <a:prstGeom prst="rect">
            <a:avLst/>
          </a:prstGeom>
          <a:noFill/>
        </p:spPr>
        <p:txBody>
          <a:bodyPr wrap="square" rtlCol="0">
            <a:spAutoFit/>
          </a:bodyPr>
          <a:lstStyle/>
          <a:p>
            <a:pPr algn="ctr"/>
            <a:r>
              <a:rPr lang="fr-CH" sz="6000" b="1" dirty="0">
                <a:latin typeface="Arial" pitchFamily="34" charset="0"/>
                <a:cs typeface="Arial" pitchFamily="34" charset="0"/>
              </a:rPr>
              <a:t>Merci !!</a:t>
            </a:r>
            <a:endParaRPr lang="fr-CH" sz="6000" dirty="0"/>
          </a:p>
        </p:txBody>
      </p:sp>
    </p:spTree>
    <p:extLst>
      <p:ext uri="{BB962C8B-B14F-4D97-AF65-F5344CB8AC3E}">
        <p14:creationId xmlns="" xmlns:p14="http://schemas.microsoft.com/office/powerpoint/2010/main" val="2991048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35729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normAutofit/>
          </a:bodyPr>
          <a:lstStyle/>
          <a:p>
            <a:pPr algn="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Espace réservé du contenu 3" descr="badm bbc logo-1.png"/>
          <p:cNvPicPr>
            <a:picLocks noGrp="1" noChangeAspect="1"/>
          </p:cNvPicPr>
          <p:nvPr>
            <p:ph idx="1"/>
          </p:nvPr>
        </p:nvPicPr>
        <p:blipFill>
          <a:blip r:embed="rId3" cstate="print"/>
          <a:stretch>
            <a:fillRect/>
          </a:stretch>
        </p:blipFill>
        <p:spPr>
          <a:xfrm>
            <a:off x="357158" y="142852"/>
            <a:ext cx="2571736" cy="1058581"/>
          </a:xfrm>
        </p:spPr>
      </p:pic>
    </p:spTree>
    <p:extLst>
      <p:ext uri="{BB962C8B-B14F-4D97-AF65-F5344CB8AC3E}">
        <p14:creationId xmlns="" xmlns:p14="http://schemas.microsoft.com/office/powerpoint/2010/main" val="4472116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35729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normAutofit/>
          </a:bodyPr>
          <a:lstStyle/>
          <a:p>
            <a:pPr algn="r"/>
            <a:r>
              <a:rPr lang="fr-CH" dirty="0">
                <a:ln w="18415" cmpd="sng">
                  <a:solidFill>
                    <a:srgbClr val="FFFFFF"/>
                  </a:solidFill>
                  <a:prstDash val="solid"/>
                </a:ln>
                <a:solidFill>
                  <a:srgbClr val="FFFFFF"/>
                </a:solidFill>
                <a:effectLst>
                  <a:outerShdw blurRad="63500" dir="3600000" algn="tl" rotWithShape="0">
                    <a:srgbClr val="000000">
                      <a:alpha val="70000"/>
                    </a:srgbClr>
                  </a:outerShdw>
                </a:effectLst>
              </a:rPr>
              <a:t>Rapport du président</a:t>
            </a: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Espace réservé du contenu 3" descr="badm bbc logo-1.png"/>
          <p:cNvPicPr>
            <a:picLocks noGrp="1" noChangeAspect="1"/>
          </p:cNvPicPr>
          <p:nvPr>
            <p:ph idx="1"/>
          </p:nvPr>
        </p:nvPicPr>
        <p:blipFill>
          <a:blip r:embed="rId3" cstate="print"/>
          <a:stretch>
            <a:fillRect/>
          </a:stretch>
        </p:blipFill>
        <p:spPr>
          <a:xfrm>
            <a:off x="357158" y="142852"/>
            <a:ext cx="2571736" cy="1058581"/>
          </a:xfrm>
        </p:spPr>
      </p:pic>
      <p:pic>
        <p:nvPicPr>
          <p:cNvPr id="25602"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835696" y="1844823"/>
            <a:ext cx="4658444" cy="43317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304022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35729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normAutofit fontScale="90000"/>
          </a:bodyPr>
          <a:lstStyle/>
          <a:p>
            <a:pPr algn="r"/>
            <a:r>
              <a:rPr lang="fr-CH" dirty="0">
                <a:ln w="18415" cmpd="sng">
                  <a:solidFill>
                    <a:srgbClr val="FFFFFF"/>
                  </a:solidFill>
                  <a:prstDash val="solid"/>
                </a:ln>
                <a:solidFill>
                  <a:srgbClr val="FFFFFF"/>
                </a:solidFill>
                <a:effectLst>
                  <a:outerShdw blurRad="63500" dir="3600000" algn="tl" rotWithShape="0">
                    <a:srgbClr val="000000">
                      <a:alpha val="70000"/>
                    </a:srgbClr>
                  </a:outerShdw>
                </a:effectLst>
              </a:rPr>
              <a:t>Acceptation du P.V.</a:t>
            </a:r>
            <a:br>
              <a:rPr lang="fr-CH"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fr-CH" dirty="0">
                <a:ln w="18415" cmpd="sng">
                  <a:solidFill>
                    <a:srgbClr val="FFFFFF"/>
                  </a:solidFill>
                  <a:prstDash val="solid"/>
                </a:ln>
                <a:solidFill>
                  <a:srgbClr val="FFFFFF"/>
                </a:solidFill>
                <a:effectLst>
                  <a:outerShdw blurRad="63500" dir="3600000" algn="tl" rotWithShape="0">
                    <a:srgbClr val="000000">
                      <a:alpha val="70000"/>
                    </a:srgbClr>
                  </a:outerShdw>
                </a:effectLst>
              </a:rPr>
              <a:t>de l’AG 2015</a:t>
            </a: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Espace réservé du contenu 3" descr="badm bbc logo-1.png"/>
          <p:cNvPicPr>
            <a:picLocks noGrp="1" noChangeAspect="1"/>
          </p:cNvPicPr>
          <p:nvPr>
            <p:ph idx="1"/>
          </p:nvPr>
        </p:nvPicPr>
        <p:blipFill>
          <a:blip r:embed="rId3" cstate="print"/>
          <a:stretch>
            <a:fillRect/>
          </a:stretch>
        </p:blipFill>
        <p:spPr>
          <a:xfrm>
            <a:off x="357158" y="142852"/>
            <a:ext cx="2571736" cy="1058581"/>
          </a:xfrm>
        </p:spPr>
      </p:pic>
      <p:pic>
        <p:nvPicPr>
          <p:cNvPr id="102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051720" y="1844824"/>
            <a:ext cx="5257800" cy="4476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35729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normAutofit/>
          </a:bodyPr>
          <a:lstStyle/>
          <a:p>
            <a:pPr algn="r"/>
            <a:r>
              <a:rPr lang="fr-CH" dirty="0">
                <a:ln w="18415" cmpd="sng">
                  <a:solidFill>
                    <a:srgbClr val="FFFFFF"/>
                  </a:solidFill>
                  <a:prstDash val="solid"/>
                </a:ln>
                <a:solidFill>
                  <a:srgbClr val="FFFFFF"/>
                </a:solidFill>
                <a:effectLst>
                  <a:outerShdw blurRad="63500" dir="3600000" algn="tl" rotWithShape="0">
                    <a:srgbClr val="000000">
                      <a:alpha val="70000"/>
                    </a:srgbClr>
                  </a:outerShdw>
                </a:effectLst>
              </a:rPr>
              <a:t>Propositions individuelles</a:t>
            </a: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Espace réservé du contenu 3" descr="badm bbc logo-1.png"/>
          <p:cNvPicPr>
            <a:picLocks noGrp="1" noChangeAspect="1"/>
          </p:cNvPicPr>
          <p:nvPr>
            <p:ph idx="1"/>
          </p:nvPr>
        </p:nvPicPr>
        <p:blipFill>
          <a:blip r:embed="rId3" cstate="print"/>
          <a:stretch>
            <a:fillRect/>
          </a:stretch>
        </p:blipFill>
        <p:spPr>
          <a:xfrm>
            <a:off x="357158" y="142852"/>
            <a:ext cx="2571736" cy="1058581"/>
          </a:xfrm>
        </p:spPr>
      </p:pic>
      <p:pic>
        <p:nvPicPr>
          <p:cNvPr id="24578"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555776" y="1628800"/>
            <a:ext cx="3395439" cy="4490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35729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normAutofit/>
          </a:bodyPr>
          <a:lstStyle/>
          <a:p>
            <a:pPr algn="r"/>
            <a:r>
              <a:rPr lang="fr-CH" dirty="0">
                <a:ln w="18415" cmpd="sng">
                  <a:solidFill>
                    <a:srgbClr val="FFFFFF"/>
                  </a:solidFill>
                  <a:prstDash val="solid"/>
                </a:ln>
                <a:solidFill>
                  <a:srgbClr val="FFFFFF"/>
                </a:solidFill>
                <a:effectLst>
                  <a:outerShdw blurRad="63500" dir="3600000" algn="tl" rotWithShape="0">
                    <a:srgbClr val="000000">
                      <a:alpha val="70000"/>
                    </a:srgbClr>
                  </a:outerShdw>
                </a:effectLst>
              </a:rPr>
              <a:t>Rapport du président</a:t>
            </a: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Espace réservé du contenu 3" descr="badm bbc logo-1.png"/>
          <p:cNvPicPr>
            <a:picLocks noGrp="1" noChangeAspect="1"/>
          </p:cNvPicPr>
          <p:nvPr>
            <p:ph idx="1"/>
          </p:nvPr>
        </p:nvPicPr>
        <p:blipFill>
          <a:blip r:embed="rId3" cstate="print"/>
          <a:stretch>
            <a:fillRect/>
          </a:stretch>
        </p:blipFill>
        <p:spPr>
          <a:xfrm>
            <a:off x="357158" y="142852"/>
            <a:ext cx="2571736" cy="1058581"/>
          </a:xfrm>
        </p:spPr>
      </p:pic>
      <p:graphicFrame>
        <p:nvGraphicFramePr>
          <p:cNvPr id="7" name="Graphique 6"/>
          <p:cNvGraphicFramePr/>
          <p:nvPr/>
        </p:nvGraphicFramePr>
        <p:xfrm>
          <a:off x="323528" y="2132856"/>
          <a:ext cx="3686175" cy="32194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Graphique 7"/>
          <p:cNvGraphicFramePr/>
          <p:nvPr/>
        </p:nvGraphicFramePr>
        <p:xfrm>
          <a:off x="3779912" y="2060848"/>
          <a:ext cx="5040560" cy="321945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35729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normAutofit/>
          </a:bodyPr>
          <a:lstStyle/>
          <a:p>
            <a:pPr algn="r"/>
            <a:r>
              <a:rPr lang="fr-CH" dirty="0">
                <a:ln w="18415" cmpd="sng">
                  <a:solidFill>
                    <a:srgbClr val="FFFFFF"/>
                  </a:solidFill>
                  <a:prstDash val="solid"/>
                </a:ln>
                <a:solidFill>
                  <a:srgbClr val="FFFFFF"/>
                </a:solidFill>
                <a:effectLst>
                  <a:outerShdw blurRad="63500" dir="3600000" algn="tl" rotWithShape="0">
                    <a:srgbClr val="000000">
                      <a:alpha val="70000"/>
                    </a:srgbClr>
                  </a:outerShdw>
                </a:effectLst>
              </a:rPr>
              <a:t>Rapport du président</a:t>
            </a: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Espace réservé du contenu 3" descr="badm bbc logo-1.png"/>
          <p:cNvPicPr>
            <a:picLocks noGrp="1" noChangeAspect="1"/>
          </p:cNvPicPr>
          <p:nvPr>
            <p:ph idx="1"/>
          </p:nvPr>
        </p:nvPicPr>
        <p:blipFill>
          <a:blip r:embed="rId3" cstate="print"/>
          <a:stretch>
            <a:fillRect/>
          </a:stretch>
        </p:blipFill>
        <p:spPr>
          <a:xfrm>
            <a:off x="357158" y="142852"/>
            <a:ext cx="2571736" cy="1058581"/>
          </a:xfrm>
        </p:spPr>
      </p:pic>
      <p:graphicFrame>
        <p:nvGraphicFramePr>
          <p:cNvPr id="7" name="Graphique 6"/>
          <p:cNvGraphicFramePr/>
          <p:nvPr/>
        </p:nvGraphicFramePr>
        <p:xfrm>
          <a:off x="1691680" y="1772816"/>
          <a:ext cx="6462464" cy="417646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35729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normAutofit/>
          </a:bodyPr>
          <a:lstStyle/>
          <a:p>
            <a:pPr algn="r"/>
            <a:r>
              <a:rPr lang="fr-CH" dirty="0">
                <a:ln w="18415" cmpd="sng">
                  <a:solidFill>
                    <a:srgbClr val="FFFFFF"/>
                  </a:solidFill>
                  <a:prstDash val="solid"/>
                </a:ln>
                <a:solidFill>
                  <a:srgbClr val="FFFFFF"/>
                </a:solidFill>
                <a:effectLst>
                  <a:outerShdw blurRad="63500" dir="3600000" algn="tl" rotWithShape="0">
                    <a:srgbClr val="000000">
                      <a:alpha val="70000"/>
                    </a:srgbClr>
                  </a:outerShdw>
                </a:effectLst>
              </a:rPr>
              <a:t>Rapport du président</a:t>
            </a: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Espace réservé du contenu 3" descr="badm bbc logo-1.png"/>
          <p:cNvPicPr>
            <a:picLocks noGrp="1" noChangeAspect="1"/>
          </p:cNvPicPr>
          <p:nvPr>
            <p:ph idx="1"/>
          </p:nvPr>
        </p:nvPicPr>
        <p:blipFill>
          <a:blip r:embed="rId3" cstate="print"/>
          <a:stretch>
            <a:fillRect/>
          </a:stretch>
        </p:blipFill>
        <p:spPr>
          <a:xfrm>
            <a:off x="357158" y="142852"/>
            <a:ext cx="2571736" cy="1058581"/>
          </a:xfrm>
        </p:spPr>
      </p:pic>
      <p:sp>
        <p:nvSpPr>
          <p:cNvPr id="5" name="ZoneTexte 4"/>
          <p:cNvSpPr txBox="1"/>
          <p:nvPr/>
        </p:nvSpPr>
        <p:spPr>
          <a:xfrm>
            <a:off x="357158" y="1785926"/>
            <a:ext cx="8501122" cy="3539430"/>
          </a:xfrm>
          <a:prstGeom prst="rect">
            <a:avLst/>
          </a:prstGeom>
          <a:noFill/>
        </p:spPr>
        <p:txBody>
          <a:bodyPr wrap="square" rtlCol="0">
            <a:spAutoFit/>
          </a:bodyPr>
          <a:lstStyle/>
          <a:p>
            <a:pPr marL="285750" indent="-285750">
              <a:buFont typeface="Arial" pitchFamily="34" charset="0"/>
              <a:buChar char="•"/>
            </a:pPr>
            <a:r>
              <a:rPr lang="fr-CH" sz="2800" dirty="0"/>
              <a:t>7 cours</a:t>
            </a:r>
          </a:p>
          <a:p>
            <a:pPr marL="742950" lvl="1" indent="-285750">
              <a:buFont typeface="Arial" panose="020B0604020202020204" pitchFamily="34" charset="0"/>
              <a:buChar char="•"/>
            </a:pPr>
            <a:r>
              <a:rPr lang="fr-CH" sz="2800" dirty="0"/>
              <a:t>Juniors 1 &amp; 2 (8-12 ans)</a:t>
            </a:r>
          </a:p>
          <a:p>
            <a:pPr marL="742950" lvl="1" indent="-285750">
              <a:buFont typeface="Arial" panose="020B0604020202020204" pitchFamily="34" charset="0"/>
              <a:buChar char="•"/>
            </a:pPr>
            <a:r>
              <a:rPr lang="fr-CH" sz="2800" dirty="0"/>
              <a:t>Juniors 3 &amp; 4 (13-18 ans)</a:t>
            </a:r>
          </a:p>
          <a:p>
            <a:pPr marL="742950" lvl="1" indent="-285750">
              <a:buFont typeface="Arial" panose="020B0604020202020204" pitchFamily="34" charset="0"/>
              <a:buChar char="•"/>
            </a:pPr>
            <a:r>
              <a:rPr lang="fr-CH" sz="2800" dirty="0"/>
              <a:t>Juniors « espoir » (9–13 ans) (2 fois)</a:t>
            </a:r>
          </a:p>
          <a:p>
            <a:pPr marL="742950" lvl="1" indent="-285750">
              <a:buFont typeface="Arial" panose="020B0604020202020204" pitchFamily="34" charset="0"/>
              <a:buChar char="•"/>
            </a:pPr>
            <a:r>
              <a:rPr lang="fr-CH" sz="2800" dirty="0"/>
              <a:t>Juniors compétitions (14–18 ans) (2 fois)</a:t>
            </a:r>
          </a:p>
          <a:p>
            <a:pPr marL="742950" lvl="1" indent="-285750">
              <a:buFont typeface="Arial" panose="020B0604020202020204" pitchFamily="34" charset="0"/>
              <a:buChar char="•"/>
            </a:pPr>
            <a:r>
              <a:rPr lang="fr-CH" sz="2800" dirty="0"/>
              <a:t>Adultes débutants</a:t>
            </a:r>
          </a:p>
          <a:p>
            <a:pPr marL="742950" lvl="1" indent="-285750">
              <a:buFont typeface="Arial" panose="020B0604020202020204" pitchFamily="34" charset="0"/>
              <a:buChar char="•"/>
            </a:pPr>
            <a:endParaRPr lang="fr-CH" sz="2800" dirty="0"/>
          </a:p>
          <a:p>
            <a:pPr marL="285750" indent="-285750">
              <a:buFont typeface="Arial" panose="020B0604020202020204" pitchFamily="34" charset="0"/>
              <a:buChar char="•"/>
            </a:pPr>
            <a:r>
              <a:rPr lang="fr-CH" sz="2800" dirty="0"/>
              <a:t>Accès aux salles pour le jeu libre 4 soirs par semaine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35729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normAutofit/>
          </a:bodyPr>
          <a:lstStyle/>
          <a:p>
            <a:pPr algn="r"/>
            <a:r>
              <a:rPr lang="fr-CH" dirty="0">
                <a:ln w="18415" cmpd="sng">
                  <a:solidFill>
                    <a:srgbClr val="FFFFFF"/>
                  </a:solidFill>
                  <a:prstDash val="solid"/>
                </a:ln>
                <a:solidFill>
                  <a:srgbClr val="FFFFFF"/>
                </a:solidFill>
                <a:effectLst>
                  <a:outerShdw blurRad="63500" dir="3600000" algn="tl" rotWithShape="0">
                    <a:srgbClr val="000000">
                      <a:alpha val="70000"/>
                    </a:srgbClr>
                  </a:outerShdw>
                </a:effectLst>
              </a:rPr>
              <a:t>Compétition </a:t>
            </a: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Espace réservé du contenu 3" descr="badm bbc logo-1.png"/>
          <p:cNvPicPr>
            <a:picLocks noGrp="1" noChangeAspect="1"/>
          </p:cNvPicPr>
          <p:nvPr>
            <p:ph idx="1"/>
          </p:nvPr>
        </p:nvPicPr>
        <p:blipFill>
          <a:blip r:embed="rId3" cstate="print"/>
          <a:stretch>
            <a:fillRect/>
          </a:stretch>
        </p:blipFill>
        <p:spPr>
          <a:xfrm>
            <a:off x="357158" y="142852"/>
            <a:ext cx="2571736" cy="1058581"/>
          </a:xfrm>
        </p:spPr>
      </p:pic>
      <p:sp>
        <p:nvSpPr>
          <p:cNvPr id="5" name="ZoneTexte 4"/>
          <p:cNvSpPr txBox="1"/>
          <p:nvPr/>
        </p:nvSpPr>
        <p:spPr>
          <a:xfrm>
            <a:off x="642910" y="1785926"/>
            <a:ext cx="8001056" cy="3600986"/>
          </a:xfrm>
          <a:prstGeom prst="rect">
            <a:avLst/>
          </a:prstGeom>
          <a:noFill/>
        </p:spPr>
        <p:txBody>
          <a:bodyPr wrap="square" rtlCol="0">
            <a:spAutoFit/>
          </a:bodyPr>
          <a:lstStyle/>
          <a:p>
            <a:pPr algn="ctr"/>
            <a:r>
              <a:rPr lang="fr-CH" sz="3200" b="1" dirty="0"/>
              <a:t>Versoix 1</a:t>
            </a:r>
          </a:p>
          <a:p>
            <a:pPr algn="ctr"/>
            <a:endParaRPr lang="fr-CH" sz="2800" b="1" dirty="0"/>
          </a:p>
          <a:p>
            <a:pPr marL="457200" indent="-457200">
              <a:buFont typeface="Arial" panose="020B0604020202020204" pitchFamily="34" charset="0"/>
              <a:buChar char="•"/>
            </a:pPr>
            <a:r>
              <a:rPr lang="fr-CH" sz="2800" dirty="0"/>
              <a:t>Ligue : 2</a:t>
            </a:r>
            <a:r>
              <a:rPr lang="fr-CH" sz="2800" baseline="30000" dirty="0"/>
              <a:t>ème</a:t>
            </a:r>
          </a:p>
          <a:p>
            <a:pPr marL="457200" indent="-457200">
              <a:buFont typeface="Arial" panose="020B0604020202020204" pitchFamily="34" charset="0"/>
              <a:buChar char="•"/>
            </a:pPr>
            <a:r>
              <a:rPr lang="fr-CH" sz="2800" dirty="0"/>
              <a:t>Joueurs : </a:t>
            </a:r>
            <a:r>
              <a:rPr lang="fr-CH" sz="2800" u="sng" dirty="0"/>
              <a:t>Christian</a:t>
            </a:r>
            <a:r>
              <a:rPr lang="fr-CH" sz="2800" dirty="0"/>
              <a:t>, Fanny, Jessica, Scott, Loïc, Bryan, Sylvain, José</a:t>
            </a:r>
          </a:p>
          <a:p>
            <a:pPr marL="457200" indent="-457200">
              <a:buFont typeface="Arial" panose="020B0604020202020204" pitchFamily="34" charset="0"/>
              <a:buChar char="•"/>
            </a:pPr>
            <a:r>
              <a:rPr lang="fr-CH" sz="2800" dirty="0"/>
              <a:t>Licence plus : Dara, </a:t>
            </a:r>
            <a:r>
              <a:rPr lang="fr-CH" sz="2800" dirty="0" err="1"/>
              <a:t>Naveen</a:t>
            </a:r>
            <a:endParaRPr lang="fr-CH" sz="2800" dirty="0"/>
          </a:p>
          <a:p>
            <a:pPr marL="457200" indent="-457200">
              <a:buFont typeface="Arial" panose="020B0604020202020204" pitchFamily="34" charset="0"/>
              <a:buChar char="•"/>
            </a:pPr>
            <a:r>
              <a:rPr lang="fr-CH" sz="2800" dirty="0"/>
              <a:t>Classement : 6ème</a:t>
            </a:r>
            <a:endParaRPr lang="fr-CH" sz="2800" baseline="30000" dirty="0"/>
          </a:p>
          <a:p>
            <a:pPr marL="457200" indent="-457200">
              <a:buFont typeface="Arial" panose="020B0604020202020204" pitchFamily="34" charset="0"/>
              <a:buChar char="•"/>
            </a:pPr>
            <a:endParaRPr lang="fr-CH" sz="2800" b="1" dirty="0"/>
          </a:p>
        </p:txBody>
      </p:sp>
    </p:spTree>
    <p:extLst>
      <p:ext uri="{BB962C8B-B14F-4D97-AF65-F5344CB8AC3E}">
        <p14:creationId xmlns="" xmlns:p14="http://schemas.microsoft.com/office/powerpoint/2010/main" val="3912604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35729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normAutofit/>
          </a:bodyPr>
          <a:lstStyle/>
          <a:p>
            <a:pPr algn="r"/>
            <a:r>
              <a:rPr lang="fr-CH" dirty="0">
                <a:ln w="18415" cmpd="sng">
                  <a:solidFill>
                    <a:srgbClr val="FFFFFF"/>
                  </a:solidFill>
                  <a:prstDash val="solid"/>
                </a:ln>
                <a:solidFill>
                  <a:srgbClr val="FFFFFF"/>
                </a:solidFill>
                <a:effectLst>
                  <a:outerShdw blurRad="63500" dir="3600000" algn="tl" rotWithShape="0">
                    <a:srgbClr val="000000">
                      <a:alpha val="70000"/>
                    </a:srgbClr>
                  </a:outerShdw>
                </a:effectLst>
              </a:rPr>
              <a:t>Compétition   </a:t>
            </a: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Espace réservé du contenu 3" descr="badm bbc logo-1.png"/>
          <p:cNvPicPr>
            <a:picLocks noGrp="1" noChangeAspect="1"/>
          </p:cNvPicPr>
          <p:nvPr>
            <p:ph idx="1"/>
          </p:nvPr>
        </p:nvPicPr>
        <p:blipFill>
          <a:blip r:embed="rId3" cstate="print"/>
          <a:stretch>
            <a:fillRect/>
          </a:stretch>
        </p:blipFill>
        <p:spPr>
          <a:xfrm>
            <a:off x="357158" y="142852"/>
            <a:ext cx="2571736" cy="1058581"/>
          </a:xfrm>
        </p:spPr>
      </p:pic>
      <p:sp>
        <p:nvSpPr>
          <p:cNvPr id="5" name="ZoneTexte 4"/>
          <p:cNvSpPr txBox="1"/>
          <p:nvPr/>
        </p:nvSpPr>
        <p:spPr>
          <a:xfrm>
            <a:off x="642910" y="1785926"/>
            <a:ext cx="8001056" cy="3457357"/>
          </a:xfrm>
          <a:prstGeom prst="rect">
            <a:avLst/>
          </a:prstGeom>
          <a:noFill/>
        </p:spPr>
        <p:txBody>
          <a:bodyPr wrap="square" rtlCol="0">
            <a:spAutoFit/>
          </a:bodyPr>
          <a:lstStyle/>
          <a:p>
            <a:pPr algn="ctr"/>
            <a:r>
              <a:rPr lang="fr-CH" sz="3200" b="1" dirty="0"/>
              <a:t>Versoix 2</a:t>
            </a:r>
          </a:p>
          <a:p>
            <a:pPr algn="ctr"/>
            <a:endParaRPr lang="fr-CH" sz="2800" b="1" dirty="0"/>
          </a:p>
          <a:p>
            <a:pPr marL="457200" indent="-457200">
              <a:buFont typeface="Arial" panose="020B0604020202020204" pitchFamily="34" charset="0"/>
              <a:buChar char="•"/>
            </a:pPr>
            <a:r>
              <a:rPr lang="fr-CH" sz="2800" dirty="0"/>
              <a:t>Ligue : 4</a:t>
            </a:r>
            <a:r>
              <a:rPr lang="fr-CH" sz="2800" baseline="30000" dirty="0"/>
              <a:t>ème</a:t>
            </a:r>
          </a:p>
          <a:p>
            <a:pPr marL="457200" indent="-457200">
              <a:buFont typeface="Arial" panose="020B0604020202020204" pitchFamily="34" charset="0"/>
              <a:buChar char="•"/>
            </a:pPr>
            <a:r>
              <a:rPr lang="fr-CH" sz="2800" dirty="0"/>
              <a:t>Joueurs : </a:t>
            </a:r>
            <a:r>
              <a:rPr lang="fr-CH" sz="2800" u="sng" dirty="0"/>
              <a:t>Jonathan</a:t>
            </a:r>
            <a:r>
              <a:rPr lang="fr-CH" sz="2800" dirty="0"/>
              <a:t>, Carla, Florina, Aurélie, Bryan, Thierry, Patrick, Erwan, Thibault</a:t>
            </a:r>
          </a:p>
          <a:p>
            <a:pPr marL="457200" indent="-457200">
              <a:buFont typeface="Arial" panose="020B0604020202020204" pitchFamily="34" charset="0"/>
              <a:buChar char="•"/>
            </a:pPr>
            <a:r>
              <a:rPr lang="fr-CH" sz="2800" dirty="0"/>
              <a:t>Classement : 1</a:t>
            </a:r>
            <a:r>
              <a:rPr lang="fr-CH" sz="2800" baseline="30000" dirty="0"/>
              <a:t>er</a:t>
            </a:r>
            <a:endParaRPr lang="fr-CH" sz="2800" dirty="0"/>
          </a:p>
          <a:p>
            <a:pPr marL="457200" indent="-457200">
              <a:buFont typeface="Arial" panose="020B0604020202020204" pitchFamily="34" charset="0"/>
              <a:buChar char="•"/>
            </a:pPr>
            <a:endParaRPr lang="fr-CH" sz="2800" baseline="30000" dirty="0"/>
          </a:p>
          <a:p>
            <a:pPr marL="457200" indent="-457200">
              <a:buFont typeface="Arial" panose="020B0604020202020204" pitchFamily="34" charset="0"/>
              <a:buChar char="•"/>
            </a:pPr>
            <a:endParaRPr lang="fr-CH" sz="2800" b="1" dirty="0"/>
          </a:p>
        </p:txBody>
      </p:sp>
    </p:spTree>
    <p:extLst>
      <p:ext uri="{BB962C8B-B14F-4D97-AF65-F5344CB8AC3E}">
        <p14:creationId xmlns="" xmlns:p14="http://schemas.microsoft.com/office/powerpoint/2010/main" val="3912604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35729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normAutofit/>
          </a:bodyPr>
          <a:lstStyle/>
          <a:p>
            <a:pPr algn="r"/>
            <a:r>
              <a:rPr lang="fr-CH" dirty="0">
                <a:ln w="18415" cmpd="sng">
                  <a:solidFill>
                    <a:srgbClr val="FFFFFF"/>
                  </a:solidFill>
                  <a:prstDash val="solid"/>
                </a:ln>
                <a:solidFill>
                  <a:srgbClr val="FFFFFF"/>
                </a:solidFill>
                <a:effectLst>
                  <a:outerShdw blurRad="63500" dir="3600000" algn="tl" rotWithShape="0">
                    <a:srgbClr val="000000">
                      <a:alpha val="70000"/>
                    </a:srgbClr>
                  </a:outerShdw>
                </a:effectLst>
              </a:rPr>
              <a:t>Compétition </a:t>
            </a: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Espace réservé du contenu 3" descr="badm bbc logo-1.png"/>
          <p:cNvPicPr>
            <a:picLocks noGrp="1" noChangeAspect="1"/>
          </p:cNvPicPr>
          <p:nvPr>
            <p:ph idx="1"/>
          </p:nvPr>
        </p:nvPicPr>
        <p:blipFill>
          <a:blip r:embed="rId3" cstate="print"/>
          <a:stretch>
            <a:fillRect/>
          </a:stretch>
        </p:blipFill>
        <p:spPr>
          <a:xfrm>
            <a:off x="357158" y="142852"/>
            <a:ext cx="2571736" cy="1058581"/>
          </a:xfrm>
        </p:spPr>
      </p:pic>
      <p:sp>
        <p:nvSpPr>
          <p:cNvPr id="5" name="ZoneTexte 4"/>
          <p:cNvSpPr txBox="1"/>
          <p:nvPr/>
        </p:nvSpPr>
        <p:spPr>
          <a:xfrm>
            <a:off x="642910" y="1785926"/>
            <a:ext cx="8001056" cy="3170099"/>
          </a:xfrm>
          <a:prstGeom prst="rect">
            <a:avLst/>
          </a:prstGeom>
          <a:noFill/>
        </p:spPr>
        <p:txBody>
          <a:bodyPr wrap="square" rtlCol="0">
            <a:spAutoFit/>
          </a:bodyPr>
          <a:lstStyle/>
          <a:p>
            <a:pPr algn="ctr"/>
            <a:r>
              <a:rPr lang="fr-CH" sz="3200" b="1" dirty="0"/>
              <a:t>Versoix 3</a:t>
            </a:r>
          </a:p>
          <a:p>
            <a:pPr algn="ctr"/>
            <a:endParaRPr lang="fr-CH" sz="2800" b="1" dirty="0"/>
          </a:p>
          <a:p>
            <a:pPr marL="457200" indent="-457200">
              <a:buFont typeface="Arial" panose="020B0604020202020204" pitchFamily="34" charset="0"/>
              <a:buChar char="•"/>
            </a:pPr>
            <a:r>
              <a:rPr lang="fr-CH" sz="2800" dirty="0"/>
              <a:t>Ligue : 4</a:t>
            </a:r>
            <a:r>
              <a:rPr lang="fr-CH" sz="2800" baseline="30000" dirty="0"/>
              <a:t>ème</a:t>
            </a:r>
            <a:endParaRPr lang="fr-CH" sz="2800" dirty="0"/>
          </a:p>
          <a:p>
            <a:pPr marL="457200" indent="-457200">
              <a:buFont typeface="Arial" panose="020B0604020202020204" pitchFamily="34" charset="0"/>
              <a:buChar char="•"/>
            </a:pPr>
            <a:r>
              <a:rPr lang="fr-CH" sz="2800" dirty="0"/>
              <a:t>Joueurs : </a:t>
            </a:r>
            <a:r>
              <a:rPr lang="fr-CH" sz="2800" u="sng" dirty="0"/>
              <a:t>François</a:t>
            </a:r>
            <a:r>
              <a:rPr lang="fr-CH" sz="2800" dirty="0"/>
              <a:t>, Jacqueline, Rachel, Aurélie, Jean-Jacques, Benoît, Thibault, Erwan, Mark</a:t>
            </a:r>
          </a:p>
          <a:p>
            <a:pPr marL="457200" indent="-457200">
              <a:buFont typeface="Arial" panose="020B0604020202020204" pitchFamily="34" charset="0"/>
              <a:buChar char="•"/>
            </a:pPr>
            <a:r>
              <a:rPr lang="fr-CH" sz="2800" dirty="0"/>
              <a:t>Classement : 7</a:t>
            </a:r>
            <a:r>
              <a:rPr lang="fr-CH" sz="2800" baseline="30000" dirty="0"/>
              <a:t>ème</a:t>
            </a:r>
            <a:endParaRPr lang="fr-CH" sz="2800" dirty="0"/>
          </a:p>
          <a:p>
            <a:pPr marL="457200" indent="-457200">
              <a:buFont typeface="Arial" panose="020B0604020202020204" pitchFamily="34" charset="0"/>
              <a:buChar char="•"/>
            </a:pPr>
            <a:endParaRPr lang="fr-CH" sz="2800" b="1" dirty="0"/>
          </a:p>
        </p:txBody>
      </p:sp>
    </p:spTree>
    <p:extLst>
      <p:ext uri="{BB962C8B-B14F-4D97-AF65-F5344CB8AC3E}">
        <p14:creationId xmlns="" xmlns:p14="http://schemas.microsoft.com/office/powerpoint/2010/main" val="165814404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3807</TotalTime>
  <Words>2485</Words>
  <Application>Microsoft Office PowerPoint</Application>
  <PresentationFormat>Affichage à l'écran (4:3)</PresentationFormat>
  <Paragraphs>397</Paragraphs>
  <Slides>34</Slides>
  <Notes>34</Notes>
  <HiddenSlides>0</HiddenSlides>
  <MMClips>0</MMClips>
  <ScaleCrop>false</ScaleCrop>
  <HeadingPairs>
    <vt:vector size="4" baseType="variant">
      <vt:variant>
        <vt:lpstr>Thème</vt:lpstr>
      </vt:variant>
      <vt:variant>
        <vt:i4>1</vt:i4>
      </vt:variant>
      <vt:variant>
        <vt:lpstr>Titres des diapositives</vt:lpstr>
      </vt:variant>
      <vt:variant>
        <vt:i4>34</vt:i4>
      </vt:variant>
    </vt:vector>
  </HeadingPairs>
  <TitlesOfParts>
    <vt:vector size="35" baseType="lpstr">
      <vt:lpstr>Thème Office</vt:lpstr>
      <vt:lpstr>Assemblée générale ordinaire</vt:lpstr>
      <vt:lpstr>Ordre du jour</vt:lpstr>
      <vt:lpstr>Rapport du président</vt:lpstr>
      <vt:lpstr>Rapport du président</vt:lpstr>
      <vt:lpstr>Rapport du président</vt:lpstr>
      <vt:lpstr>Rapport du président</vt:lpstr>
      <vt:lpstr>Compétition </vt:lpstr>
      <vt:lpstr>Compétition   </vt:lpstr>
      <vt:lpstr>Compétition </vt:lpstr>
      <vt:lpstr>Compétition </vt:lpstr>
      <vt:lpstr>Compétition</vt:lpstr>
      <vt:lpstr>Juniors </vt:lpstr>
      <vt:lpstr>Juniors </vt:lpstr>
      <vt:lpstr>Rapport du président</vt:lpstr>
      <vt:lpstr>Rapport du président</vt:lpstr>
      <vt:lpstr>Rapport du président</vt:lpstr>
      <vt:lpstr>Sponsors</vt:lpstr>
      <vt:lpstr>Rapport du trésorier</vt:lpstr>
      <vt:lpstr>Rapport du trésorier</vt:lpstr>
      <vt:lpstr>Rapport du trésorier</vt:lpstr>
      <vt:lpstr>Rapport du trésorier</vt:lpstr>
      <vt:lpstr>Rapport des vérificateurs aux comptes</vt:lpstr>
      <vt:lpstr>Acceptation des divers  rapports</vt:lpstr>
      <vt:lpstr>Elections</vt:lpstr>
      <vt:lpstr>Elections</vt:lpstr>
      <vt:lpstr>Perspectives 2016-2017</vt:lpstr>
      <vt:lpstr>Perspectives 2016-2017</vt:lpstr>
      <vt:lpstr>Perspectives 2015-2016 </vt:lpstr>
      <vt:lpstr>Perspectives 2015-2016 </vt:lpstr>
      <vt:lpstr>Remerciements</vt:lpstr>
      <vt:lpstr>Diapositive 31</vt:lpstr>
      <vt:lpstr>Rapport du président</vt:lpstr>
      <vt:lpstr>Acceptation du P.V. de l’AG 2015</vt:lpstr>
      <vt:lpstr>Propositions individuelles</vt:lpstr>
    </vt:vector>
  </TitlesOfParts>
  <Company>Your Company Name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Assemblée générale ordinaire</dc:title>
  <dc:creator>Your User Name</dc:creator>
  <cp:lastModifiedBy>Your User Name</cp:lastModifiedBy>
  <cp:revision>339</cp:revision>
  <cp:lastPrinted>2012-04-22T20:46:06Z</cp:lastPrinted>
  <dcterms:created xsi:type="dcterms:W3CDTF">2009-04-18T15:02:19Z</dcterms:created>
  <dcterms:modified xsi:type="dcterms:W3CDTF">2016-06-05T20:55:35Z</dcterms:modified>
</cp:coreProperties>
</file>