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0" r:id="rId4"/>
    <p:sldId id="330" r:id="rId5"/>
    <p:sldId id="351" r:id="rId6"/>
    <p:sldId id="349" r:id="rId7"/>
    <p:sldId id="348" r:id="rId8"/>
    <p:sldId id="326" r:id="rId9"/>
    <p:sldId id="321" r:id="rId10"/>
    <p:sldId id="343" r:id="rId11"/>
    <p:sldId id="320" r:id="rId12"/>
    <p:sldId id="322" r:id="rId13"/>
    <p:sldId id="286" r:id="rId14"/>
    <p:sldId id="336" r:id="rId15"/>
    <p:sldId id="314" r:id="rId16"/>
    <p:sldId id="350" r:id="rId17"/>
    <p:sldId id="275" r:id="rId18"/>
    <p:sldId id="341" r:id="rId19"/>
    <p:sldId id="263" r:id="rId20"/>
    <p:sldId id="259" r:id="rId21"/>
    <p:sldId id="297" r:id="rId22"/>
    <p:sldId id="266" r:id="rId23"/>
    <p:sldId id="261" r:id="rId24"/>
    <p:sldId id="310" r:id="rId25"/>
    <p:sldId id="277" r:id="rId26"/>
    <p:sldId id="337" r:id="rId27"/>
    <p:sldId id="272" r:id="rId28"/>
    <p:sldId id="340" r:id="rId29"/>
    <p:sldId id="329" r:id="rId30"/>
    <p:sldId id="347" r:id="rId31"/>
    <p:sldId id="278" r:id="rId32"/>
  </p:sldIdLst>
  <p:sldSz cx="9144000" cy="6858000" type="screen4x3"/>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67681" autoAdjust="0"/>
  </p:normalViewPr>
  <p:slideViewPr>
    <p:cSldViewPr>
      <p:cViewPr varScale="1">
        <p:scale>
          <a:sx n="47" d="100"/>
          <a:sy n="47" d="100"/>
        </p:scale>
        <p:origin x="176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678" cy="496507"/>
          </a:xfrm>
          <a:prstGeom prst="rect">
            <a:avLst/>
          </a:prstGeom>
        </p:spPr>
        <p:txBody>
          <a:bodyPr vert="horz" lIns="88349" tIns="44175" rIns="88349" bIns="44175" rtlCol="0"/>
          <a:lstStyle>
            <a:lvl1pPr algn="l">
              <a:defRPr sz="1200"/>
            </a:lvl1pPr>
          </a:lstStyle>
          <a:p>
            <a:endParaRPr lang="fr-CH"/>
          </a:p>
        </p:txBody>
      </p:sp>
      <p:sp>
        <p:nvSpPr>
          <p:cNvPr id="3" name="Espace réservé de la date 2"/>
          <p:cNvSpPr>
            <a:spLocks noGrp="1"/>
          </p:cNvSpPr>
          <p:nvPr>
            <p:ph type="dt" idx="1"/>
          </p:nvPr>
        </p:nvSpPr>
        <p:spPr>
          <a:xfrm>
            <a:off x="3856589" y="0"/>
            <a:ext cx="2950678" cy="496507"/>
          </a:xfrm>
          <a:prstGeom prst="rect">
            <a:avLst/>
          </a:prstGeom>
        </p:spPr>
        <p:txBody>
          <a:bodyPr vert="horz" lIns="88349" tIns="44175" rIns="88349" bIns="44175" rtlCol="0"/>
          <a:lstStyle>
            <a:lvl1pPr algn="r">
              <a:defRPr sz="1200"/>
            </a:lvl1pPr>
          </a:lstStyle>
          <a:p>
            <a:fld id="{AA31FA3B-4262-4B7A-9E7F-C07D2C27C53A}" type="datetimeFigureOut">
              <a:rPr lang="fr-FR" smtClean="0"/>
              <a:pPr/>
              <a:t>25/04/2017</a:t>
            </a:fld>
            <a:endParaRPr lang="fr-CH"/>
          </a:p>
        </p:txBody>
      </p:sp>
      <p:sp>
        <p:nvSpPr>
          <p:cNvPr id="4" name="Espace réservé de l'image des diapositives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88349" tIns="44175" rIns="88349" bIns="44175" rtlCol="0" anchor="ctr"/>
          <a:lstStyle/>
          <a:p>
            <a:endParaRPr lang="fr-CH"/>
          </a:p>
        </p:txBody>
      </p:sp>
      <p:sp>
        <p:nvSpPr>
          <p:cNvPr id="5" name="Espace réservé des commentaires 4"/>
          <p:cNvSpPr>
            <a:spLocks noGrp="1"/>
          </p:cNvSpPr>
          <p:nvPr>
            <p:ph type="body" sz="quarter" idx="3"/>
          </p:nvPr>
        </p:nvSpPr>
        <p:spPr>
          <a:xfrm>
            <a:off x="680575" y="4721438"/>
            <a:ext cx="5447639" cy="4473185"/>
          </a:xfrm>
          <a:prstGeom prst="rect">
            <a:avLst/>
          </a:prstGeom>
        </p:spPr>
        <p:txBody>
          <a:bodyPr vert="horz" lIns="88349" tIns="44175" rIns="88349" bIns="4417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442876"/>
            <a:ext cx="2950678" cy="496507"/>
          </a:xfrm>
          <a:prstGeom prst="rect">
            <a:avLst/>
          </a:prstGeom>
        </p:spPr>
        <p:txBody>
          <a:bodyPr vert="horz" lIns="88349" tIns="44175" rIns="88349" bIns="44175"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6589" y="9442876"/>
            <a:ext cx="2950678" cy="496507"/>
          </a:xfrm>
          <a:prstGeom prst="rect">
            <a:avLst/>
          </a:prstGeom>
        </p:spPr>
        <p:txBody>
          <a:bodyPr vert="horz" lIns="88349" tIns="44175" rIns="88349" bIns="44175" rtlCol="0" anchor="b"/>
          <a:lstStyle>
            <a:lvl1pPr algn="r">
              <a:defRPr sz="1200"/>
            </a:lvl1pPr>
          </a:lstStyle>
          <a:p>
            <a:fld id="{8155B6DC-81AA-4E1D-9CE3-504C599F8BC5}" type="slidenum">
              <a:rPr lang="fr-CH" smtClean="0"/>
              <a:pPr/>
              <a:t>‹N°›</a:t>
            </a:fld>
            <a:endParaRPr lang="fr-CH"/>
          </a:p>
        </p:txBody>
      </p:sp>
    </p:spTree>
    <p:extLst>
      <p:ext uri="{BB962C8B-B14F-4D97-AF65-F5344CB8AC3E}">
        <p14:creationId xmlns:p14="http://schemas.microsoft.com/office/powerpoint/2010/main" val="323765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Arial" pitchFamily="34" charset="0"/>
              <a:buChar char="•"/>
            </a:pPr>
            <a:r>
              <a:rPr lang="fr-CH" dirty="0"/>
              <a:t> Bienvenue</a:t>
            </a:r>
            <a:r>
              <a:rPr lang="fr-CH" baseline="0" dirty="0"/>
              <a:t> aux membres</a:t>
            </a:r>
          </a:p>
          <a:p>
            <a:pPr>
              <a:buFont typeface="Arial" pitchFamily="34" charset="0"/>
              <a:buChar char="•"/>
            </a:pPr>
            <a:r>
              <a:rPr lang="fr-CH" dirty="0"/>
              <a:t> Bienvenue</a:t>
            </a:r>
            <a:r>
              <a:rPr lang="fr-CH" baseline="0" dirty="0"/>
              <a:t> aux parents de juniors</a:t>
            </a:r>
          </a:p>
          <a:p>
            <a:pPr>
              <a:buFont typeface="Arial" pitchFamily="34" charset="0"/>
              <a:buNone/>
            </a:pPr>
            <a:endParaRPr lang="fr-CH" baseline="0" dirty="0"/>
          </a:p>
          <a:p>
            <a:pPr>
              <a:buFont typeface="Arial" pitchFamily="34" charset="0"/>
              <a:buChar char="•"/>
            </a:pPr>
            <a:r>
              <a:rPr lang="fr-CH" baseline="0" dirty="0"/>
              <a:t> Excusés : </a:t>
            </a:r>
          </a:p>
          <a:p>
            <a:pPr lvl="1">
              <a:buFont typeface="Arial" pitchFamily="34" charset="0"/>
              <a:buChar char="•"/>
            </a:pPr>
            <a:r>
              <a:rPr lang="fr-CH" baseline="0" dirty="0"/>
              <a:t> M. John Kummer (Commissaire Délégué du service des Sport de la Commune de Versoix) qui nous rejoindra pour apéro</a:t>
            </a:r>
          </a:p>
          <a:p>
            <a:pPr lvl="1">
              <a:buFont typeface="Arial" pitchFamily="34" charset="0"/>
              <a:buChar char="•"/>
            </a:pPr>
            <a:r>
              <a:rPr lang="fr-CH" baseline="0" dirty="0"/>
              <a:t> M. Michael </a:t>
            </a:r>
            <a:r>
              <a:rPr lang="fr-CH" baseline="0" dirty="0" err="1"/>
              <a:t>Dickhäuser</a:t>
            </a:r>
            <a:r>
              <a:rPr lang="fr-CH" baseline="0" dirty="0"/>
              <a:t> (Meeting professionnel)</a:t>
            </a:r>
          </a:p>
          <a:p>
            <a:pPr lvl="1">
              <a:buFont typeface="Arial" pitchFamily="34" charset="0"/>
              <a:buChar char="•"/>
            </a:pPr>
            <a:r>
              <a:rPr lang="fr-CH" baseline="0" dirty="0"/>
              <a:t> Mme Katrin </a:t>
            </a:r>
            <a:r>
              <a:rPr lang="fr-CH" baseline="0" dirty="0" err="1"/>
              <a:t>Wenninger</a:t>
            </a:r>
            <a:r>
              <a:rPr lang="fr-CH" baseline="0" dirty="0"/>
              <a:t> (parent de Thomas)</a:t>
            </a:r>
          </a:p>
          <a:p>
            <a:pPr lvl="1">
              <a:buFont typeface="Arial" pitchFamily="34" charset="0"/>
              <a:buChar char="•"/>
            </a:pPr>
            <a:r>
              <a:rPr lang="fr-CH" baseline="0" dirty="0"/>
              <a:t> Mme Dominique </a:t>
            </a:r>
            <a:r>
              <a:rPr lang="fr-CH" baseline="0" dirty="0" err="1"/>
              <a:t>Niquille</a:t>
            </a:r>
            <a:r>
              <a:rPr lang="fr-CH" baseline="0" dirty="0"/>
              <a:t> (parent de Luca)</a:t>
            </a:r>
          </a:p>
          <a:p>
            <a:pPr lvl="1">
              <a:buFont typeface="Arial" pitchFamily="34" charset="0"/>
              <a:buChar char="•"/>
            </a:pPr>
            <a:r>
              <a:rPr lang="fr-CH" baseline="0" dirty="0"/>
              <a:t> M. Patrick Bader (garde enfant)</a:t>
            </a:r>
          </a:p>
          <a:p>
            <a:pPr lvl="1">
              <a:buFont typeface="Arial" pitchFamily="34" charset="0"/>
              <a:buChar char="•"/>
            </a:pPr>
            <a:r>
              <a:rPr lang="fr-CH" baseline="0" dirty="0"/>
              <a:t> M. Jonathan Ohana (Autre AG)</a:t>
            </a:r>
          </a:p>
          <a:p>
            <a:pPr lvl="1">
              <a:buFont typeface="Arial" pitchFamily="34" charset="0"/>
              <a:buChar char="•"/>
            </a:pPr>
            <a:r>
              <a:rPr lang="fr-CH" baseline="0" dirty="0"/>
              <a:t> M. </a:t>
            </a:r>
            <a:r>
              <a:rPr lang="fr-CH" baseline="0" dirty="0" err="1"/>
              <a:t>Jean-Jaques</a:t>
            </a:r>
            <a:r>
              <a:rPr lang="fr-CH" baseline="0" dirty="0"/>
              <a:t> Ling (Travail)</a:t>
            </a:r>
          </a:p>
          <a:p>
            <a:pPr lvl="1">
              <a:buFont typeface="Arial" pitchFamily="34" charset="0"/>
              <a:buChar char="•"/>
            </a:pPr>
            <a:r>
              <a:rPr lang="fr-CH" baseline="0" dirty="0"/>
              <a:t> Mme Barbara </a:t>
            </a:r>
            <a:r>
              <a:rPr lang="fr-CH" baseline="0" dirty="0" smtClean="0"/>
              <a:t>Brunner (Vacances)</a:t>
            </a:r>
            <a:endParaRPr lang="fr-CH" baseline="0" dirty="0"/>
          </a:p>
          <a:p>
            <a:pPr>
              <a:buFont typeface="Arial" pitchFamily="34" charset="0"/>
              <a:buChar char="•"/>
            </a:pPr>
            <a:endParaRPr lang="fr-CH" baseline="0" dirty="0"/>
          </a:p>
          <a:p>
            <a:pPr>
              <a:buFont typeface="Arial" pitchFamily="34" charset="0"/>
              <a:buChar char="•"/>
            </a:pPr>
            <a:r>
              <a:rPr lang="fr-CH" baseline="0" dirty="0"/>
              <a:t> N’oubliez pas de signer la  feuille de présence et récupérer les 20 CHF de caution pour les </a:t>
            </a:r>
            <a:r>
              <a:rPr lang="fr-CH" baseline="0" dirty="0" smtClean="0"/>
              <a:t>adultes</a:t>
            </a:r>
          </a:p>
          <a:p>
            <a:pPr>
              <a:buFont typeface="Arial" pitchFamily="34" charset="0"/>
              <a:buChar char="•"/>
            </a:pPr>
            <a:endParaRPr lang="fr-CH" baseline="0" dirty="0" smtClean="0"/>
          </a:p>
          <a:p>
            <a:pPr>
              <a:buFont typeface="Arial" pitchFamily="34" charset="0"/>
              <a:buChar char="•"/>
            </a:pPr>
            <a:r>
              <a:rPr lang="fr-CH" baseline="0" dirty="0" smtClean="0"/>
              <a:t> Vérifier le quorum ()</a:t>
            </a:r>
            <a:endParaRPr lang="fr-CH"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1</a:t>
            </a:fld>
            <a:endParaRPr lang="fr-CH"/>
          </a:p>
        </p:txBody>
      </p:sp>
    </p:spTree>
    <p:extLst>
      <p:ext uri="{BB962C8B-B14F-4D97-AF65-F5344CB8AC3E}">
        <p14:creationId xmlns:p14="http://schemas.microsoft.com/office/powerpoint/2010/main" val="146615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65655" indent="-165655">
              <a:buFont typeface="Arial" panose="020B0604020202020204" pitchFamily="34" charset="0"/>
              <a:buChar char="•"/>
            </a:pPr>
            <a:r>
              <a:rPr lang="fr-CH" dirty="0"/>
              <a:t>Versoix 2 (3</a:t>
            </a:r>
            <a:r>
              <a:rPr lang="fr-CH" baseline="30000" dirty="0"/>
              <a:t>ème</a:t>
            </a:r>
            <a:r>
              <a:rPr lang="fr-CH" baseline="0" dirty="0"/>
              <a:t> ligue) :</a:t>
            </a:r>
          </a:p>
          <a:p>
            <a:pPr marL="607402" lvl="1" indent="-165655">
              <a:buFont typeface="Arial" panose="020B0604020202020204" pitchFamily="34" charset="0"/>
              <a:buChar char="•"/>
            </a:pPr>
            <a:r>
              <a:rPr lang="fr-CH" baseline="0" dirty="0"/>
              <a:t>Versoix 2 avait réussi à monter de 4</a:t>
            </a:r>
            <a:r>
              <a:rPr lang="fr-CH" baseline="30000" dirty="0"/>
              <a:t>ème</a:t>
            </a:r>
            <a:r>
              <a:rPr lang="fr-CH" baseline="0" dirty="0"/>
              <a:t> en 3</a:t>
            </a:r>
            <a:r>
              <a:rPr lang="fr-CH" baseline="30000" dirty="0"/>
              <a:t>ème</a:t>
            </a:r>
            <a:r>
              <a:rPr lang="fr-CH" baseline="0" dirty="0"/>
              <a:t> ligue la saison passée.</a:t>
            </a:r>
          </a:p>
          <a:p>
            <a:pPr marL="607402" lvl="1" indent="-165655">
              <a:buFont typeface="Arial" panose="020B0604020202020204" pitchFamily="34" charset="0"/>
              <a:buChar char="•"/>
            </a:pPr>
            <a:r>
              <a:rPr lang="fr-CH" baseline="0" dirty="0"/>
              <a:t>Objectif se maintenir en 3</a:t>
            </a:r>
            <a:r>
              <a:rPr lang="fr-CH" baseline="30000" dirty="0"/>
              <a:t>ème</a:t>
            </a:r>
            <a:r>
              <a:rPr lang="fr-CH" baseline="0" dirty="0"/>
              <a:t> ligue, sachant que la différence entre les deux ligues est particulièrement grande.</a:t>
            </a:r>
          </a:p>
          <a:p>
            <a:pPr marL="607402" lvl="1" indent="-165655">
              <a:buFont typeface="Arial" panose="020B0604020202020204" pitchFamily="34" charset="0"/>
              <a:buChar char="•"/>
            </a:pPr>
            <a:r>
              <a:rPr lang="fr-CH" baseline="0" dirty="0"/>
              <a:t>Presque toute la saison, l’équipe a réussi à rester au dessus de la barre. Malheureusement, 1 défaite de trop en fin de saison et l’équipe termine dernière du groupe et doit donc redescendre en 4</a:t>
            </a:r>
            <a:r>
              <a:rPr lang="fr-CH" baseline="30000" dirty="0"/>
              <a:t>ème</a:t>
            </a:r>
            <a:r>
              <a:rPr lang="fr-CH" baseline="0" dirty="0"/>
              <a:t> ligue la saison prochaine.</a:t>
            </a:r>
          </a:p>
          <a:p>
            <a:pPr marL="607402" lvl="1" indent="-165655">
              <a:buFont typeface="Arial" panose="020B0604020202020204" pitchFamily="34" charset="0"/>
              <a:buNone/>
            </a:pPr>
            <a:endParaRPr lang="fr-CH" baseline="0" dirty="0"/>
          </a:p>
          <a:p>
            <a:pPr marL="607402" lvl="1" indent="-165655">
              <a:buFont typeface="Arial" panose="020B0604020202020204" pitchFamily="34" charset="0"/>
              <a:buNone/>
            </a:pPr>
            <a:endParaRPr lang="fr-CH" baseline="0" dirty="0"/>
          </a:p>
          <a:p>
            <a:pPr marL="607402" lvl="1" indent="-165655">
              <a:buFont typeface="Arial" panose="020B0604020202020204" pitchFamily="34" charset="0"/>
              <a:buChar char="•"/>
            </a:pPr>
            <a:endParaRPr lang="fr-CH" baseline="0"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10</a:t>
            </a:fld>
            <a:endParaRPr lang="fr-CH"/>
          </a:p>
        </p:txBody>
      </p:sp>
    </p:spTree>
    <p:extLst>
      <p:ext uri="{BB962C8B-B14F-4D97-AF65-F5344CB8AC3E}">
        <p14:creationId xmlns:p14="http://schemas.microsoft.com/office/powerpoint/2010/main" val="65993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65655" indent="-165655">
              <a:buFont typeface="Arial" panose="020B0604020202020204" pitchFamily="34" charset="0"/>
              <a:buChar char="•"/>
            </a:pPr>
            <a:r>
              <a:rPr lang="fr-CH" baseline="0" dirty="0"/>
              <a:t>Troisième équipe IC cette saison : Versoix 3 qui évoluait en 4</a:t>
            </a:r>
            <a:r>
              <a:rPr lang="fr-CH" baseline="30000" dirty="0"/>
              <a:t>ème</a:t>
            </a:r>
            <a:r>
              <a:rPr lang="fr-CH" baseline="0" dirty="0"/>
              <a:t> ligue.</a:t>
            </a:r>
          </a:p>
          <a:p>
            <a:pPr marL="165655" indent="-165655">
              <a:buFont typeface="Arial" panose="020B0604020202020204" pitchFamily="34" charset="0"/>
              <a:buChar char="•"/>
            </a:pPr>
            <a:r>
              <a:rPr lang="fr-CH" baseline="0" dirty="0"/>
              <a:t>Objectif : Si possible pas finir derniers</a:t>
            </a:r>
          </a:p>
          <a:p>
            <a:pPr marL="165655" indent="-165655">
              <a:buFont typeface="Arial" panose="020B0604020202020204" pitchFamily="34" charset="0"/>
              <a:buChar char="•"/>
            </a:pPr>
            <a:r>
              <a:rPr lang="fr-CH" baseline="0" dirty="0"/>
              <a:t>Malgré le renfort des juniors lors des derniers matchs de la saison qui ont fait de superbes performance, cela n’a pas suffit non-plus pour éviter la dernière place du groupe.</a:t>
            </a:r>
          </a:p>
          <a:p>
            <a:pPr marL="165655" indent="-165655">
              <a:buFont typeface="Arial" panose="020B0604020202020204" pitchFamily="34" charset="0"/>
              <a:buChar char="•"/>
            </a:pPr>
            <a:endParaRPr lang="fr-CH" baseline="0" dirty="0"/>
          </a:p>
          <a:p>
            <a:pPr marL="165655" indent="-165655">
              <a:buFont typeface="Arial" panose="020B0604020202020204" pitchFamily="34" charset="0"/>
              <a:buChar char="•"/>
            </a:pPr>
            <a:r>
              <a:rPr lang="fr-CH" baseline="0" dirty="0"/>
              <a:t>En résumé, pas beaucoup de succès cette saison en interclubs. Mais pas vraiment une grande surprise non-plus sachant que les objectifs pour les 2 premières équipes étaient vraiment difficiles à atteindre.</a:t>
            </a:r>
            <a:endParaRPr lang="fr-CH"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11</a:t>
            </a:fld>
            <a:endParaRPr lang="fr-CH"/>
          </a:p>
        </p:txBody>
      </p:sp>
    </p:spTree>
    <p:extLst>
      <p:ext uri="{BB962C8B-B14F-4D97-AF65-F5344CB8AC3E}">
        <p14:creationId xmlns:p14="http://schemas.microsoft.com/office/powerpoint/2010/main" val="1893195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65655" indent="-165655">
              <a:buFont typeface="Arial" panose="020B0604020202020204" pitchFamily="34" charset="0"/>
              <a:buChar char="•"/>
            </a:pPr>
            <a:r>
              <a:rPr lang="fr-CH" dirty="0"/>
              <a:t>Rappel : Le challenge</a:t>
            </a:r>
            <a:r>
              <a:rPr lang="fr-CH" baseline="0" dirty="0"/>
              <a:t> Françoise </a:t>
            </a:r>
            <a:r>
              <a:rPr lang="fr-CH" baseline="0" dirty="0" err="1"/>
              <a:t>Schurter</a:t>
            </a:r>
            <a:r>
              <a:rPr lang="fr-CH" baseline="0" dirty="0"/>
              <a:t> récompense le(la) joueur(</a:t>
            </a:r>
            <a:r>
              <a:rPr lang="fr-CH" baseline="0" dirty="0" err="1"/>
              <a:t>euse</a:t>
            </a:r>
            <a:r>
              <a:rPr lang="fr-CH" baseline="0" dirty="0"/>
              <a:t>) qui a obtenu la plus grande proportion de matchs gagnés </a:t>
            </a:r>
            <a:r>
              <a:rPr lang="fr-CH" baseline="0" dirty="0" smtClean="0"/>
              <a:t>en interclubs avec Versoix.</a:t>
            </a:r>
            <a:endParaRPr lang="fr-CH" baseline="0" dirty="0"/>
          </a:p>
          <a:p>
            <a:pPr marL="607402" lvl="1" indent="-165655">
              <a:buFont typeface="Arial" panose="020B0604020202020204" pitchFamily="34" charset="0"/>
              <a:buChar char="•"/>
            </a:pPr>
            <a:r>
              <a:rPr lang="fr-CH" baseline="0" dirty="0"/>
              <a:t>Ne tiens pas comptes des autres compétitions telles que les tournois</a:t>
            </a:r>
          </a:p>
          <a:p>
            <a:pPr marL="607402" lvl="1" indent="-165655">
              <a:buFont typeface="Arial" panose="020B0604020202020204" pitchFamily="34" charset="0"/>
              <a:buChar char="•"/>
            </a:pPr>
            <a:r>
              <a:rPr lang="fr-CH" baseline="0" dirty="0"/>
              <a:t>Ne tiens pas compte de la ligue ou du niveau des adversaires</a:t>
            </a:r>
          </a:p>
          <a:p>
            <a:pPr marL="607402" lvl="1" indent="-165655">
              <a:buFont typeface="Arial" panose="020B0604020202020204" pitchFamily="34" charset="0"/>
              <a:buChar char="•"/>
            </a:pPr>
            <a:r>
              <a:rPr lang="fr-CH" baseline="0" dirty="0"/>
              <a:t>Pondération de 50% pour les doubles et les mixtes</a:t>
            </a:r>
          </a:p>
          <a:p>
            <a:pPr marL="607402" lvl="1" indent="-165655">
              <a:buFont typeface="Arial" panose="020B0604020202020204" pitchFamily="34" charset="0"/>
              <a:buChar char="•"/>
            </a:pPr>
            <a:r>
              <a:rPr lang="fr-CH" baseline="0" dirty="0"/>
              <a:t>Contrainte : Participé à un minimum de matchs IC</a:t>
            </a:r>
          </a:p>
          <a:p>
            <a:pPr marL="441747" lvl="1" indent="0">
              <a:buFont typeface="Arial" panose="020B0604020202020204" pitchFamily="34" charset="0"/>
              <a:buNone/>
            </a:pPr>
            <a:endParaRPr lang="fr-CH" baseline="0" dirty="0"/>
          </a:p>
          <a:p>
            <a:pPr marL="150202" lvl="0" indent="-165655">
              <a:buFont typeface="Arial" panose="020B0604020202020204" pitchFamily="34" charset="0"/>
              <a:buChar char="•"/>
            </a:pPr>
            <a:r>
              <a:rPr lang="fr-CH" baseline="0" dirty="0"/>
              <a:t>Et comme la saison passée, c’est à nouveau chez les dames que nous avons trouvé notre championne de cette année, puisqu’il s’agit sans surprise de Fanny.</a:t>
            </a:r>
          </a:p>
          <a:p>
            <a:pPr marL="150202" lvl="0" indent="-165655">
              <a:buFont typeface="Arial" panose="020B0604020202020204" pitchFamily="34" charset="0"/>
              <a:buChar char="•"/>
            </a:pPr>
            <a:r>
              <a:rPr lang="fr-CH" baseline="0" dirty="0"/>
              <a:t>Remise trophée : Florina =&gt; Fanny</a:t>
            </a:r>
          </a:p>
          <a:p>
            <a:pPr marL="0" lvl="0" indent="0">
              <a:buFont typeface="Arial" panose="020B0604020202020204" pitchFamily="34" charset="0"/>
              <a:buNone/>
            </a:pPr>
            <a:endParaRPr lang="fr-CH" baseline="0" dirty="0" smtClean="0"/>
          </a:p>
          <a:p>
            <a:pPr>
              <a:buFontTx/>
              <a:buNone/>
            </a:pPr>
            <a:r>
              <a:rPr lang="fr-CH" baseline="0" dirty="0" smtClean="0"/>
              <a:t>Les compétiteurs ont également à de nombreux tournois cette année avec parfois d’excellent résultats.</a:t>
            </a:r>
          </a:p>
          <a:p>
            <a:pPr>
              <a:buFontTx/>
              <a:buNone/>
            </a:pPr>
            <a:endParaRPr lang="fr-CH" baseline="0" dirty="0" smtClean="0"/>
          </a:p>
          <a:p>
            <a:pPr>
              <a:buFontTx/>
              <a:buNone/>
            </a:pPr>
            <a:r>
              <a:rPr lang="fr-CH" baseline="0" dirty="0" smtClean="0"/>
              <a:t>Je ne citerai que les résultats du championnat genevois élite qui a eu lieu du 7 au 9 avril dernier :</a:t>
            </a:r>
          </a:p>
          <a:p>
            <a:pPr marL="171450" indent="-171450">
              <a:buFont typeface="Arial" panose="020B0604020202020204" pitchFamily="34" charset="0"/>
              <a:buChar char="•"/>
            </a:pPr>
            <a:r>
              <a:rPr lang="fr-CH" baseline="0" dirty="0" smtClean="0"/>
              <a:t>Podium de Jonathan en Hommes 3.</a:t>
            </a:r>
          </a:p>
          <a:p>
            <a:pPr marL="171450" indent="-171450">
              <a:buFont typeface="Arial" panose="020B0604020202020204" pitchFamily="34" charset="0"/>
              <a:buChar char="•"/>
            </a:pPr>
            <a:r>
              <a:rPr lang="fr-CH" baseline="0" dirty="0" smtClean="0"/>
              <a:t>La défaite particulièrement serrée et frustrante (25-23 au 3</a:t>
            </a:r>
            <a:r>
              <a:rPr lang="fr-CH" baseline="30000" dirty="0" smtClean="0"/>
              <a:t>ème</a:t>
            </a:r>
            <a:r>
              <a:rPr lang="fr-CH" baseline="0" dirty="0" smtClean="0"/>
              <a:t> set) de Kévin et Loïc en finale du double Homme 1.</a:t>
            </a:r>
          </a:p>
          <a:p>
            <a:pPr marL="171450" indent="-171450">
              <a:buFont typeface="Arial" panose="020B0604020202020204" pitchFamily="34" charset="0"/>
              <a:buChar char="•"/>
            </a:pPr>
            <a:r>
              <a:rPr lang="fr-CH" baseline="0" dirty="0" smtClean="0"/>
              <a:t>Finalement le titre de championnes genevoises en double dames de Fanny avec sa partenaire Lucy du BC Rousseau.</a:t>
            </a:r>
          </a:p>
          <a:p>
            <a:pPr>
              <a:buFontTx/>
              <a:buNone/>
            </a:pPr>
            <a:r>
              <a:rPr lang="fr-CH" baseline="0" dirty="0" smtClean="0"/>
              <a:t>Félicitations !!</a:t>
            </a:r>
          </a:p>
          <a:p>
            <a:pPr marL="0" lvl="0" indent="0">
              <a:buFont typeface="Arial" panose="020B0604020202020204" pitchFamily="34" charset="0"/>
              <a:buNone/>
            </a:pPr>
            <a:endParaRPr lang="fr-CH" baseline="0"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12</a:t>
            </a:fld>
            <a:endParaRPr lang="fr-CH"/>
          </a:p>
        </p:txBody>
      </p:sp>
    </p:spTree>
    <p:extLst>
      <p:ext uri="{BB962C8B-B14F-4D97-AF65-F5344CB8AC3E}">
        <p14:creationId xmlns:p14="http://schemas.microsoft.com/office/powerpoint/2010/main" val="409377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Arial" pitchFamily="34" charset="0"/>
              <a:buNone/>
            </a:pPr>
            <a:r>
              <a:rPr lang="fr-CH" baseline="0" dirty="0"/>
              <a:t>Je passe maintenant à la partie juniors et pour commencer des cours :</a:t>
            </a:r>
          </a:p>
          <a:p>
            <a:pPr marL="0" indent="0">
              <a:buFont typeface="Arial" pitchFamily="34" charset="0"/>
              <a:buNone/>
            </a:pPr>
            <a:endParaRPr lang="fr-CH" baseline="0" dirty="0"/>
          </a:p>
          <a:p>
            <a:pPr marL="171450" indent="-171450">
              <a:buFont typeface="Arial" pitchFamily="34" charset="0"/>
              <a:buChar char="•"/>
            </a:pPr>
            <a:r>
              <a:rPr lang="fr-CH" baseline="0" dirty="0"/>
              <a:t>Face à la forte demande cette saison, nous modifier les horaires prévus initialement pour pouvoir accueillir plus de jeunes joueurs cette saison.</a:t>
            </a:r>
          </a:p>
          <a:p>
            <a:pPr marL="171450" indent="-171450">
              <a:buFont typeface="Arial" pitchFamily="34" charset="0"/>
              <a:buChar char="•"/>
            </a:pPr>
            <a:r>
              <a:rPr lang="fr-CH" baseline="0" dirty="0"/>
              <a:t>Notre demande à la commune pour obtenir des créneaux horaires supplémentaires n’a malheureusement pas </a:t>
            </a:r>
            <a:r>
              <a:rPr lang="fr-CH" baseline="0" dirty="0" smtClean="0"/>
              <a:t>aboutie, nous nous sommes donc débrouillés avec </a:t>
            </a:r>
            <a:r>
              <a:rPr lang="fr-CH" baseline="0" dirty="0"/>
              <a:t>les </a:t>
            </a:r>
            <a:r>
              <a:rPr lang="fr-CH" baseline="0" dirty="0" smtClean="0"/>
              <a:t>créneaux horaires disponibles </a:t>
            </a:r>
            <a:endParaRPr lang="fr-CH" baseline="0" dirty="0"/>
          </a:p>
          <a:p>
            <a:pPr marL="171450" indent="-171450">
              <a:buFont typeface="Arial" pitchFamily="34" charset="0"/>
              <a:buChar char="•"/>
            </a:pPr>
            <a:r>
              <a:rPr lang="fr-CH" baseline="0" dirty="0"/>
              <a:t>En particulier nous avons </a:t>
            </a:r>
            <a:r>
              <a:rPr lang="fr-CH" baseline="0" dirty="0" smtClean="0"/>
              <a:t>proposé un cours supplémentaires pour les </a:t>
            </a:r>
            <a:r>
              <a:rPr lang="fr-CH" baseline="0" dirty="0"/>
              <a:t>8-12 </a:t>
            </a:r>
            <a:r>
              <a:rPr lang="fr-CH" baseline="0" dirty="0" smtClean="0"/>
              <a:t>ans.</a:t>
            </a:r>
            <a:endParaRPr lang="fr-CH" baseline="0" dirty="0"/>
          </a:p>
          <a:p>
            <a:pPr marL="171450" indent="-171450">
              <a:buFont typeface="Arial" pitchFamily="34" charset="0"/>
              <a:buChar char="•"/>
            </a:pPr>
            <a:r>
              <a:rPr lang="fr-CH" baseline="0" dirty="0"/>
              <a:t>Comme indiqué précédemment, la moitié des juniors du clubs sont dans cette tranche d’âge.</a:t>
            </a:r>
          </a:p>
          <a:p>
            <a:pPr marL="171450" indent="-171450">
              <a:buFont typeface="Arial" pitchFamily="34" charset="0"/>
              <a:buChar char="•"/>
            </a:pPr>
            <a:r>
              <a:rPr lang="fr-CH" baseline="0" dirty="0"/>
              <a:t>Cette saison, nous avons également mis en place un nouveau cours pour les adultes et jeunes adultes «motivés». Mais pour ce faire, nous avons dû déplacer le cours Juniors 4 du mardi au jeudi.</a:t>
            </a:r>
          </a:p>
          <a:p>
            <a:pPr marL="171450" indent="-171450">
              <a:buFont typeface="Arial" pitchFamily="34" charset="0"/>
              <a:buChar char="•"/>
            </a:pPr>
            <a:r>
              <a:rPr lang="fr-CH" baseline="0" dirty="0"/>
              <a:t>Donc beaucoup de changements au niveau des horaires en début de saison, mais nous avons finalement trouvé une </a:t>
            </a:r>
            <a:r>
              <a:rPr lang="fr-CH" baseline="0" dirty="0" smtClean="0"/>
              <a:t>solution satisfaisante </a:t>
            </a:r>
            <a:r>
              <a:rPr lang="fr-CH" baseline="0" dirty="0"/>
              <a:t>pour tout le </a:t>
            </a:r>
            <a:r>
              <a:rPr lang="fr-CH" baseline="0" dirty="0" smtClean="0"/>
              <a:t>monde je crois</a:t>
            </a:r>
            <a:endParaRPr lang="fr-CH" baseline="0" dirty="0"/>
          </a:p>
          <a:p>
            <a:pPr marL="171450" indent="-171450">
              <a:buFont typeface="Arial" pitchFamily="34" charset="0"/>
              <a:buChar char="•"/>
            </a:pPr>
            <a:r>
              <a:rPr lang="fr-CH" baseline="0" dirty="0"/>
              <a:t>J’aimerais en profiter pour d’ores et déjà remercier les 5 entraîneurs : </a:t>
            </a:r>
          </a:p>
          <a:p>
            <a:pPr marL="591948" lvl="1" indent="-165655">
              <a:buFont typeface="Arial" pitchFamily="34" charset="0"/>
              <a:buChar char="•"/>
            </a:pPr>
            <a:r>
              <a:rPr lang="fr-CH" baseline="0" dirty="0"/>
              <a:t>Michael : Compétition et les plus jeunes</a:t>
            </a:r>
          </a:p>
          <a:p>
            <a:pPr marL="591948" lvl="1" indent="-165655">
              <a:buFont typeface="Arial" pitchFamily="34" charset="0"/>
              <a:buChar char="•"/>
            </a:pPr>
            <a:r>
              <a:rPr lang="fr-CH" baseline="0" dirty="0"/>
              <a:t>Benoît : Cours jeunes (cycle et post-obligatoire)</a:t>
            </a:r>
          </a:p>
          <a:p>
            <a:pPr marL="591948" lvl="1" indent="-165655" defTabSz="883493">
              <a:buFont typeface="Arial" pitchFamily="34" charset="0"/>
              <a:buChar char="•"/>
              <a:defRPr/>
            </a:pPr>
            <a:r>
              <a:rPr lang="fr-CH" baseline="0" dirty="0"/>
              <a:t>Loïc : Cours pour les plus jeunes (école primaire)</a:t>
            </a:r>
          </a:p>
          <a:p>
            <a:pPr marL="591948" lvl="1" indent="-165655" defTabSz="883493">
              <a:buFont typeface="Arial" pitchFamily="34" charset="0"/>
              <a:buChar char="•"/>
              <a:defRPr/>
            </a:pPr>
            <a:r>
              <a:rPr lang="fr-CH" baseline="0" dirty="0"/>
              <a:t>Thibault &amp; Bryan: Adultes (et jeunes adultes) motivés</a:t>
            </a:r>
          </a:p>
          <a:p>
            <a:pPr marL="441747" lvl="1" indent="0" defTabSz="883493">
              <a:buFont typeface="Arial" pitchFamily="34" charset="0"/>
              <a:buNone/>
              <a:defRPr/>
            </a:pPr>
            <a:endParaRPr lang="fr-CH" baseline="0"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13</a:t>
            </a:fld>
            <a:endParaRPr lang="fr-CH"/>
          </a:p>
        </p:txBody>
      </p:sp>
    </p:spTree>
    <p:extLst>
      <p:ext uri="{BB962C8B-B14F-4D97-AF65-F5344CB8AC3E}">
        <p14:creationId xmlns:p14="http://schemas.microsoft.com/office/powerpoint/2010/main" val="383776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0" indent="0">
              <a:buFont typeface="Arial" panose="020B0604020202020204" pitchFamily="34" charset="0"/>
              <a:buNone/>
            </a:pPr>
            <a:r>
              <a:rPr lang="fr-CH" baseline="0" dirty="0"/>
              <a:t>Un événement incontournable de la vie du club depuis de nombreuses années et qui s’adresse particulièrement aux juniors : le camp d’</a:t>
            </a:r>
            <a:r>
              <a:rPr lang="fr-CH" baseline="0" dirty="0" err="1"/>
              <a:t>Ovronnaz</a:t>
            </a:r>
            <a:endParaRPr lang="fr-CH" baseline="0" dirty="0"/>
          </a:p>
          <a:p>
            <a:pPr marL="165655" indent="-165655">
              <a:buFont typeface="Arial" panose="020B0604020202020204" pitchFamily="34" charset="0"/>
              <a:buChar char="•"/>
            </a:pPr>
            <a:r>
              <a:rPr lang="fr-CH" baseline="0" dirty="0"/>
              <a:t>Camp de badminton destiné à tous les juniors du club</a:t>
            </a:r>
          </a:p>
          <a:p>
            <a:pPr marL="607402" lvl="1" indent="-165655">
              <a:buFont typeface="Arial" panose="020B0604020202020204" pitchFamily="34" charset="0"/>
              <a:buChar char="•"/>
            </a:pPr>
            <a:r>
              <a:rPr lang="fr-CH" baseline="0" dirty="0"/>
              <a:t>Entraînement intensifs badminton</a:t>
            </a:r>
          </a:p>
          <a:p>
            <a:pPr marL="607402" lvl="1" indent="-165655">
              <a:buFont typeface="Arial" panose="020B0604020202020204" pitchFamily="34" charset="0"/>
              <a:buChar char="•"/>
            </a:pPr>
            <a:r>
              <a:rPr lang="fr-CH" baseline="0" dirty="0"/>
              <a:t>Centre sportif du Valais à </a:t>
            </a:r>
            <a:r>
              <a:rPr lang="fr-CH" baseline="0" dirty="0" err="1"/>
              <a:t>Ovronnaz</a:t>
            </a:r>
            <a:endParaRPr lang="fr-CH" baseline="0" dirty="0"/>
          </a:p>
          <a:p>
            <a:pPr marL="607402" lvl="1" indent="-165655">
              <a:buFont typeface="Arial" panose="020B0604020202020204" pitchFamily="34" charset="0"/>
              <a:buChar char="•"/>
            </a:pPr>
            <a:r>
              <a:rPr lang="fr-CH" baseline="0" dirty="0"/>
              <a:t>Bains le dimanche après-midi</a:t>
            </a:r>
          </a:p>
          <a:p>
            <a:pPr marL="165655" indent="-165655">
              <a:buFont typeface="Arial" panose="020B0604020202020204" pitchFamily="34" charset="0"/>
              <a:buChar char="•"/>
            </a:pPr>
            <a:r>
              <a:rPr lang="fr-CH" baseline="0" dirty="0"/>
              <a:t>Dates : 28-30 octobre 2016</a:t>
            </a:r>
          </a:p>
          <a:p>
            <a:pPr marL="165655" indent="-165655">
              <a:buFont typeface="Arial" panose="020B0604020202020204" pitchFamily="34" charset="0"/>
              <a:buChar char="•"/>
            </a:pPr>
            <a:r>
              <a:rPr lang="fr-CH" baseline="0" dirty="0"/>
              <a:t>16 participants (exclusivement masculin l’année passées)</a:t>
            </a:r>
          </a:p>
          <a:p>
            <a:pPr marL="607402" lvl="1" indent="-165655">
              <a:buFont typeface="Arial" panose="020B0604020202020204" pitchFamily="34" charset="0"/>
              <a:buChar char="•"/>
            </a:pPr>
            <a:r>
              <a:rPr lang="fr-CH" baseline="0" dirty="0"/>
              <a:t>Deux joueurs-entraîneurs : Loïc et Scott</a:t>
            </a:r>
          </a:p>
          <a:p>
            <a:pPr marL="607402" lvl="1" indent="-165655">
              <a:buFont typeface="Arial" panose="020B0604020202020204" pitchFamily="34" charset="0"/>
              <a:buChar char="•"/>
            </a:pPr>
            <a:r>
              <a:rPr lang="fr-CH" baseline="0" dirty="0"/>
              <a:t>Deux accompagnants : Mathias Beck et moi-même</a:t>
            </a:r>
          </a:p>
          <a:p>
            <a:pPr marL="165655" indent="-165655">
              <a:buFont typeface="Arial" panose="020B0604020202020204" pitchFamily="34" charset="0"/>
              <a:buChar char="•"/>
            </a:pPr>
            <a:r>
              <a:rPr lang="fr-CH" baseline="0" dirty="0"/>
              <a:t>Remerciement aux entraîneurs &amp; accompagnants</a:t>
            </a:r>
          </a:p>
          <a:p>
            <a:pPr marL="165655" indent="-165655">
              <a:buFont typeface="Arial" panose="020B0604020202020204" pitchFamily="34" charset="0"/>
              <a:buChar char="•"/>
            </a:pPr>
            <a:r>
              <a:rPr lang="fr-CH" baseline="0" dirty="0"/>
              <a:t>Merci aussi à la famille </a:t>
            </a:r>
            <a:r>
              <a:rPr lang="fr-CH" baseline="0" dirty="0" err="1"/>
              <a:t>Birner</a:t>
            </a:r>
            <a:r>
              <a:rPr lang="fr-CH" baseline="0" dirty="0"/>
              <a:t>, Magali en particulier, pour la confection des goûters</a:t>
            </a:r>
          </a:p>
          <a:p>
            <a:pPr marL="150202" lvl="0" indent="-165655">
              <a:buFont typeface="Arial" panose="020B0604020202020204" pitchFamily="34" charset="0"/>
              <a:buChar char="•"/>
            </a:pPr>
            <a:r>
              <a:rPr lang="fr-CH" baseline="0" dirty="0"/>
              <a:t>Quelques particularités pour ce camps :</a:t>
            </a:r>
          </a:p>
          <a:p>
            <a:pPr marL="607402" lvl="1" indent="-165655">
              <a:buFont typeface="Arial" panose="020B0604020202020204" pitchFamily="34" charset="0"/>
              <a:buChar char="•"/>
            </a:pPr>
            <a:r>
              <a:rPr lang="fr-CH" baseline="0" dirty="0"/>
              <a:t>Cette année, une partie des frais du camp a été financée par la tenue de la buvette lors de l’étape du 15 octobre 2016 du circuit genevois juniors.</a:t>
            </a:r>
            <a:br>
              <a:rPr lang="fr-CH" baseline="0" dirty="0"/>
            </a:br>
            <a:r>
              <a:rPr lang="fr-CH" baseline="0" dirty="0"/>
              <a:t>Merci à tous les juniors, parents et autres bénévoles qui ont aidé ce jour-là et qui ont donc contribué au succès du camp d’</a:t>
            </a:r>
            <a:r>
              <a:rPr lang="fr-CH" baseline="0" dirty="0" err="1"/>
              <a:t>Ovronnaz</a:t>
            </a:r>
            <a:r>
              <a:rPr lang="fr-CH" baseline="0" dirty="0" smtClean="0"/>
              <a:t>.</a:t>
            </a:r>
          </a:p>
          <a:p>
            <a:pPr marL="607402" lvl="1" indent="-165655">
              <a:buFont typeface="Arial" panose="020B0604020202020204" pitchFamily="34" charset="0"/>
              <a:buChar char="•"/>
            </a:pPr>
            <a:r>
              <a:rPr lang="fr-CH" baseline="0" dirty="0" smtClean="0"/>
              <a:t>Nous avons aussi eu notre lots de complications lors de ce camps:</a:t>
            </a:r>
          </a:p>
          <a:p>
            <a:pPr marL="1064602" lvl="2" indent="-165655">
              <a:buFont typeface="Arial" panose="020B0604020202020204" pitchFamily="34" charset="0"/>
              <a:buChar char="•"/>
            </a:pPr>
            <a:r>
              <a:rPr lang="fr-CH" baseline="0" dirty="0" smtClean="0"/>
              <a:t>Indisponibilité de la salle de badminton le vendredi. Mais comme nous le savions à l’avance, les entraîneurs avaient prévues d’autres activités qui se sont révélées tout aussi ludique que la badminton</a:t>
            </a:r>
          </a:p>
          <a:p>
            <a:pPr marL="1064602" lvl="2" indent="-165655">
              <a:buFont typeface="Arial" panose="020B0604020202020204" pitchFamily="34" charset="0"/>
              <a:buChar char="•"/>
            </a:pPr>
            <a:r>
              <a:rPr lang="fr-CH" baseline="0" dirty="0" smtClean="0"/>
              <a:t>Plus gênant par contre, l’indisponibilité du bus de la commune.</a:t>
            </a:r>
            <a:br>
              <a:rPr lang="fr-CH" baseline="0" dirty="0" smtClean="0"/>
            </a:br>
            <a:r>
              <a:rPr lang="fr-CH" baseline="0" dirty="0" smtClean="0"/>
              <a:t>Habituellement</a:t>
            </a:r>
            <a:r>
              <a:rPr lang="fr-CH" baseline="0" dirty="0"/>
              <a:t>, nous empruntons le bus de la commune pour notre déplacement. Malheureusement, ce dernier n’était plus disponible et nous avons donc dû donc louer un véhicule de location pour l’occasion et avons tout juste réussi à caser tous les participants du camp! Nous essaierons d’éviter de nous retrouver dans la même situation cette année</a:t>
            </a:r>
            <a:r>
              <a:rPr lang="fr-CH" baseline="0" dirty="0" smtClean="0"/>
              <a:t>.</a:t>
            </a:r>
            <a:endParaRPr lang="fr-CH" baseline="0" dirty="0"/>
          </a:p>
          <a:p>
            <a:pPr marL="150202" lvl="0" indent="-165655">
              <a:buFont typeface="Arial" panose="020B0604020202020204" pitchFamily="34" charset="0"/>
              <a:buChar char="•"/>
            </a:pPr>
            <a:r>
              <a:rPr lang="fr-CH" baseline="0" dirty="0" smtClean="0"/>
              <a:t>Quoi qu’il en soit ce camp a à nouveau été une belle réussite.</a:t>
            </a:r>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14</a:t>
            </a:fld>
            <a:endParaRPr lang="fr-CH"/>
          </a:p>
        </p:txBody>
      </p:sp>
    </p:spTree>
    <p:extLst>
      <p:ext uri="{BB962C8B-B14F-4D97-AF65-F5344CB8AC3E}">
        <p14:creationId xmlns:p14="http://schemas.microsoft.com/office/powerpoint/2010/main" val="1799620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None/>
            </a:pPr>
            <a:r>
              <a:rPr lang="fr-CH" baseline="0" dirty="0" smtClean="0"/>
              <a:t>Parmi les juniors, une bonne partie d’</a:t>
            </a:r>
            <a:r>
              <a:rPr lang="fr-CH" baseline="0" dirty="0" err="1" smtClean="0"/>
              <a:t>entres-eux</a:t>
            </a:r>
            <a:r>
              <a:rPr lang="fr-CH" baseline="0" dirty="0" smtClean="0"/>
              <a:t> participent à des compétitions.</a:t>
            </a:r>
          </a:p>
          <a:p>
            <a:pPr>
              <a:buFontTx/>
              <a:buNone/>
            </a:pPr>
            <a:endParaRPr lang="fr-CH" baseline="0" dirty="0" smtClean="0"/>
          </a:p>
          <a:p>
            <a:pPr>
              <a:buFontTx/>
              <a:buNone/>
            </a:pPr>
            <a:r>
              <a:rPr lang="fr-CH" baseline="0" dirty="0" smtClean="0"/>
              <a:t>Différentie </a:t>
            </a:r>
            <a:r>
              <a:rPr lang="fr-CH" baseline="0" dirty="0"/>
              <a:t>essentiellement deux groupes :</a:t>
            </a:r>
          </a:p>
          <a:p>
            <a:pPr marL="171450" indent="-171450">
              <a:buFont typeface="Arial" panose="020B0604020202020204" pitchFamily="34" charset="0"/>
              <a:buChar char="•"/>
            </a:pPr>
            <a:r>
              <a:rPr lang="fr-CH" baseline="0" dirty="0"/>
              <a:t>Juniors compétiteurs (16-19 ans) : liste…</a:t>
            </a:r>
          </a:p>
          <a:p>
            <a:pPr marL="171450" indent="-171450">
              <a:buFont typeface="Arial" panose="020B0604020202020204" pitchFamily="34" charset="0"/>
              <a:buChar char="•"/>
            </a:pPr>
            <a:r>
              <a:rPr lang="fr-CH" baseline="0" dirty="0"/>
              <a:t>Espoirs (12-15 ans) : liste…</a:t>
            </a:r>
          </a:p>
          <a:p>
            <a:pPr marL="0" indent="0">
              <a:buFont typeface="Arial" panose="020B0604020202020204" pitchFamily="34" charset="0"/>
              <a:buNone/>
            </a:pPr>
            <a:r>
              <a:rPr lang="fr-CH" baseline="0" dirty="0"/>
              <a:t>Tous ces juniors s’entraînent deux fois pas semaine </a:t>
            </a:r>
            <a:r>
              <a:rPr lang="fr-CH" baseline="0" dirty="0" smtClean="0"/>
              <a:t>à Versoix avec Michael </a:t>
            </a:r>
            <a:endParaRPr lang="fr-CH" baseline="0" dirty="0"/>
          </a:p>
          <a:p>
            <a:pPr marL="171450" indent="-171450">
              <a:buFont typeface="Arial" panose="020B0604020202020204" pitchFamily="34" charset="0"/>
              <a:buChar char="•"/>
            </a:pPr>
            <a:endParaRPr lang="fr-CH" baseline="0" dirty="0"/>
          </a:p>
          <a:p>
            <a:pPr marL="0" indent="0">
              <a:buFont typeface="Arial" panose="020B0604020202020204" pitchFamily="34" charset="0"/>
              <a:buNone/>
            </a:pPr>
            <a:r>
              <a:rPr lang="fr-CH" baseline="0" dirty="0" smtClean="0"/>
              <a:t>Cette saison 4 </a:t>
            </a:r>
            <a:r>
              <a:rPr lang="fr-CH" baseline="0" dirty="0"/>
              <a:t>juniors du clubs ont passé les sélections et </a:t>
            </a:r>
            <a:r>
              <a:rPr lang="fr-CH" baseline="0" dirty="0" err="1" smtClean="0"/>
              <a:t>intégréles</a:t>
            </a:r>
            <a:r>
              <a:rPr lang="fr-CH" baseline="0" dirty="0" smtClean="0"/>
              <a:t> </a:t>
            </a:r>
            <a:r>
              <a:rPr lang="fr-CH" baseline="0" dirty="0"/>
              <a:t>cadres genevois : </a:t>
            </a:r>
            <a:r>
              <a:rPr lang="fr-CH" baseline="0" dirty="0" err="1"/>
              <a:t>Andreia</a:t>
            </a:r>
            <a:r>
              <a:rPr lang="fr-CH" baseline="0" dirty="0"/>
              <a:t>, Thomas, Bastien et Thibault.</a:t>
            </a:r>
          </a:p>
          <a:p>
            <a:pPr marL="0" indent="0">
              <a:buFont typeface="Arial" panose="020B0604020202020204" pitchFamily="34" charset="0"/>
              <a:buNone/>
            </a:pPr>
            <a:r>
              <a:rPr lang="fr-CH" baseline="0" dirty="0"/>
              <a:t>Déjà cadres, Erwan, Robin, Scott &amp; Loïc</a:t>
            </a:r>
          </a:p>
          <a:p>
            <a:pPr marL="0" indent="0">
              <a:buFont typeface="Arial" panose="020B0604020202020204" pitchFamily="34" charset="0"/>
              <a:buNone/>
            </a:pPr>
            <a:r>
              <a:rPr lang="fr-CH" baseline="0" dirty="0"/>
              <a:t>Ces juniors bénéficient donc d’un (ou plusieurs) entraînement avec les meilleures joueurs des autres clubs genevois.</a:t>
            </a:r>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15</a:t>
            </a:fld>
            <a:endParaRPr lang="fr-CH"/>
          </a:p>
        </p:txBody>
      </p:sp>
    </p:spTree>
    <p:extLst>
      <p:ext uri="{BB962C8B-B14F-4D97-AF65-F5344CB8AC3E}">
        <p14:creationId xmlns:p14="http://schemas.microsoft.com/office/powerpoint/2010/main" val="575724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None/>
            </a:pPr>
            <a:r>
              <a:rPr lang="fr-CH" baseline="0" dirty="0" smtClean="0"/>
              <a:t>En tant que compétiteurs ces juniors participent à de nombreux tournois. </a:t>
            </a:r>
          </a:p>
          <a:p>
            <a:pPr marL="171450" indent="-171450">
              <a:buFont typeface="Arial" panose="020B0604020202020204" pitchFamily="34" charset="0"/>
              <a:buChar char="•"/>
            </a:pPr>
            <a:r>
              <a:rPr lang="fr-CH" baseline="0" dirty="0" smtClean="0"/>
              <a:t>Pour les plus âgés, il s’agit principalement de tournoi dans la catégorie adulte. Aussi bien à Genève que dans toute la Romandie.</a:t>
            </a:r>
          </a:p>
          <a:p>
            <a:pPr marL="171450" indent="-171450">
              <a:buFont typeface="Arial" panose="020B0604020202020204" pitchFamily="34" charset="0"/>
              <a:buChar char="•"/>
            </a:pPr>
            <a:r>
              <a:rPr lang="fr-CH" baseline="0" dirty="0" smtClean="0"/>
              <a:t>Les espoirs participent aux tournois juniors cantonaux, régionaux et même nationaux.</a:t>
            </a:r>
          </a:p>
          <a:p>
            <a:pPr marL="171450" indent="-171450">
              <a:buFont typeface="Arial" panose="020B0604020202020204" pitchFamily="34" charset="0"/>
              <a:buChar char="•"/>
            </a:pPr>
            <a:r>
              <a:rPr lang="fr-CH" baseline="0" dirty="0" smtClean="0"/>
              <a:t>De plus plusieurs ont déjà, malgré leur jeune âge participé à des tournois adultes.</a:t>
            </a:r>
          </a:p>
          <a:p>
            <a:pPr marL="0" indent="0">
              <a:buFont typeface="Arial" panose="020B0604020202020204" pitchFamily="34" charset="0"/>
              <a:buNone/>
            </a:pPr>
            <a:endParaRPr lang="fr-CH" baseline="0" dirty="0" smtClean="0"/>
          </a:p>
          <a:p>
            <a:pPr marL="171450" indent="-171450">
              <a:buFont typeface="Arial" panose="020B0604020202020204" pitchFamily="34" charset="0"/>
              <a:buChar char="•"/>
            </a:pPr>
            <a:r>
              <a:rPr lang="fr-CH" baseline="0" dirty="0" smtClean="0"/>
              <a:t>Parmi les résultats de cette saison, je citerais jusque le fait que tous les juniors du groupe espoirs se sont qualifiés pour le masters qui regroupe uniquement les 8 meilleurs joueurs de chaque catégorie. C’est une superbe performance de l’ensemble des joueurs.</a:t>
            </a:r>
          </a:p>
          <a:p>
            <a:pPr marL="171450" indent="-171450">
              <a:buFont typeface="Arial" panose="020B0604020202020204" pitchFamily="34" charset="0"/>
              <a:buChar char="•"/>
            </a:pPr>
            <a:r>
              <a:rPr lang="fr-CH" baseline="0" dirty="0" smtClean="0"/>
              <a:t>Ces masters se dérouleront ce samedi à la Queue d’Arve. Nous leur souhaitons beaucoup de succès.</a:t>
            </a:r>
          </a:p>
          <a:p>
            <a:pPr>
              <a:buFontTx/>
              <a:buNone/>
            </a:pPr>
            <a:endParaRPr lang="fr-CH" baseline="0" dirty="0" smtClean="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16</a:t>
            </a:fld>
            <a:endParaRPr lang="fr-CH"/>
          </a:p>
        </p:txBody>
      </p:sp>
    </p:spTree>
    <p:extLst>
      <p:ext uri="{BB962C8B-B14F-4D97-AF65-F5344CB8AC3E}">
        <p14:creationId xmlns:p14="http://schemas.microsoft.com/office/powerpoint/2010/main" val="33772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17</a:t>
            </a:fld>
            <a:endParaRPr lang="fr-CH"/>
          </a:p>
        </p:txBody>
      </p:sp>
    </p:spTree>
    <p:extLst>
      <p:ext uri="{BB962C8B-B14F-4D97-AF65-F5344CB8AC3E}">
        <p14:creationId xmlns:p14="http://schemas.microsoft.com/office/powerpoint/2010/main" val="2806284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18</a:t>
            </a:fld>
            <a:endParaRPr lang="fr-CH"/>
          </a:p>
        </p:txBody>
      </p:sp>
    </p:spTree>
    <p:extLst>
      <p:ext uri="{BB962C8B-B14F-4D97-AF65-F5344CB8AC3E}">
        <p14:creationId xmlns:p14="http://schemas.microsoft.com/office/powerpoint/2010/main" val="2581135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Capital de 34324,42</a:t>
            </a:r>
          </a:p>
          <a:p>
            <a:r>
              <a:rPr lang="fr-CH" dirty="0"/>
              <a:t>Près de 12’000 </a:t>
            </a:r>
            <a:r>
              <a:rPr lang="fr-CH" dirty="0" err="1"/>
              <a:t>chf</a:t>
            </a:r>
            <a:r>
              <a:rPr lang="fr-CH" dirty="0"/>
              <a:t> d’actifs transitoires, argent qu’on doit encore recevoir (presque l’intégralité reçu a ce jour)</a:t>
            </a:r>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19</a:t>
            </a:fld>
            <a:endParaRPr lang="fr-CH"/>
          </a:p>
        </p:txBody>
      </p:sp>
    </p:spTree>
    <p:extLst>
      <p:ext uri="{BB962C8B-B14F-4D97-AF65-F5344CB8AC3E}">
        <p14:creationId xmlns:p14="http://schemas.microsoft.com/office/powerpoint/2010/main" val="271601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Comme</a:t>
            </a:r>
            <a:r>
              <a:rPr lang="fr-CH" baseline="0" dirty="0"/>
              <a:t> indiqué dans la convocation pour l’AG, l’ordre du jour sera le suivant….</a:t>
            </a:r>
          </a:p>
          <a:p>
            <a:endParaRPr lang="fr-CH" baseline="0" dirty="0"/>
          </a:p>
          <a:p>
            <a:pPr marL="171450" indent="-171450">
              <a:buFont typeface="Arial" panose="020B0604020202020204" pitchFamily="34" charset="0"/>
              <a:buChar char="•"/>
            </a:pPr>
            <a:r>
              <a:rPr lang="fr-CH" baseline="0" dirty="0"/>
              <a:t>Comme il n’y a pas eu de propositions individuelles, ce point ne figure pas à l’ordre du jour.</a:t>
            </a:r>
          </a:p>
          <a:p>
            <a:pPr marL="171450" indent="-171450">
              <a:buFont typeface="Arial" panose="020B0604020202020204" pitchFamily="34" charset="0"/>
              <a:buChar char="•"/>
            </a:pPr>
            <a:r>
              <a:rPr lang="fr-CH" baseline="0" dirty="0"/>
              <a:t>L’apéro n’est pas indiqué non-plus, il aura pourtant bien lieu en fin de séance.</a:t>
            </a:r>
          </a:p>
          <a:p>
            <a:pPr marL="171450" indent="-171450">
              <a:buFont typeface="Arial" panose="020B0604020202020204" pitchFamily="34" charset="0"/>
              <a:buChar char="•"/>
            </a:pPr>
            <a:endParaRPr lang="fr-CH" baseline="0" dirty="0"/>
          </a:p>
          <a:p>
            <a:pPr marL="0" indent="0">
              <a:buFont typeface="Arial" panose="020B0604020202020204" pitchFamily="34" charset="0"/>
              <a:buNone/>
            </a:pPr>
            <a:r>
              <a:rPr lang="fr-CH" baseline="0" dirty="0"/>
              <a:t>Comme le veut la tradition, nous devons d’abord accepter le P.V de l’assemblée générale de l’année passée….</a:t>
            </a:r>
          </a:p>
          <a:p>
            <a:pPr marL="0" indent="0">
              <a:buFont typeface="Arial" panose="020B0604020202020204" pitchFamily="34" charset="0"/>
              <a:buNone/>
            </a:pPr>
            <a:endParaRPr lang="fr-CH" baseline="0" dirty="0"/>
          </a:p>
          <a:p>
            <a:pPr marL="0" indent="0">
              <a:buFont typeface="Arial" panose="020B0604020202020204" pitchFamily="34" charset="0"/>
              <a:buNone/>
            </a:pPr>
            <a:r>
              <a:rPr lang="fr-CH" baseline="0" dirty="0"/>
              <a:t>Je vais donc débuter avec le rapport du président : </a:t>
            </a:r>
          </a:p>
          <a:p>
            <a:pPr marL="0" indent="0">
              <a:buFont typeface="Arial" panose="020B0604020202020204" pitchFamily="34" charset="0"/>
              <a:buNone/>
            </a:pPr>
            <a:endParaRPr lang="fr-CH" baseline="0" dirty="0"/>
          </a:p>
          <a:p>
            <a:pPr marL="0" indent="0">
              <a:buFont typeface="Arial" panose="020B0604020202020204" pitchFamily="34" charset="0"/>
              <a:buNone/>
            </a:pPr>
            <a:endParaRPr lang="fr-CH" baseline="0"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2</a:t>
            </a:fld>
            <a:endParaRPr lang="fr-CH"/>
          </a:p>
        </p:txBody>
      </p:sp>
    </p:spTree>
    <p:extLst>
      <p:ext uri="{BB962C8B-B14F-4D97-AF65-F5344CB8AC3E}">
        <p14:creationId xmlns:p14="http://schemas.microsoft.com/office/powerpoint/2010/main" val="700904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Bénéfice de 1764,28 </a:t>
            </a:r>
          </a:p>
          <a:p>
            <a:r>
              <a:rPr lang="fr-CH" dirty="0"/>
              <a:t>Les mesures de l’année passée on été bonne (réduction a un entraineur </a:t>
            </a:r>
            <a:r>
              <a:rPr lang="fr-CH" dirty="0" err="1"/>
              <a:t>js</a:t>
            </a:r>
            <a:r>
              <a:rPr lang="fr-CH" dirty="0"/>
              <a:t> par entrainement ou 2 entraineurs non </a:t>
            </a:r>
            <a:r>
              <a:rPr lang="fr-CH" dirty="0" err="1"/>
              <a:t>j+s</a:t>
            </a:r>
            <a:r>
              <a:rPr lang="fr-CH" dirty="0"/>
              <a:t> , suppression du repas du comité, augmentation de 20 </a:t>
            </a:r>
            <a:r>
              <a:rPr lang="fr-CH" dirty="0" err="1"/>
              <a:t>chf</a:t>
            </a:r>
            <a:r>
              <a:rPr lang="fr-CH" dirty="0"/>
              <a:t> des cotisations, réduction a 100 CHF par mois pour la compta)</a:t>
            </a:r>
          </a:p>
          <a:p>
            <a:r>
              <a:rPr lang="fr-CH" dirty="0"/>
              <a:t>Entrée non prévue (buvette journée du sport et circuit junior, aéroport de </a:t>
            </a:r>
            <a:r>
              <a:rPr lang="fr-CH" dirty="0" err="1"/>
              <a:t>genève</a:t>
            </a:r>
            <a:r>
              <a:rPr lang="fr-CH" dirty="0"/>
              <a:t> 950 CHF) </a:t>
            </a:r>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20</a:t>
            </a:fld>
            <a:endParaRPr lang="fr-CH"/>
          </a:p>
        </p:txBody>
      </p:sp>
    </p:spTree>
    <p:extLst>
      <p:ext uri="{BB962C8B-B14F-4D97-AF65-F5344CB8AC3E}">
        <p14:creationId xmlns:p14="http://schemas.microsoft.com/office/powerpoint/2010/main" val="1795361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Budget équilibré, baisse des charges avec la relégation de </a:t>
            </a:r>
            <a:r>
              <a:rPr lang="fr-CH" dirty="0" err="1"/>
              <a:t>versoix</a:t>
            </a:r>
            <a:r>
              <a:rPr lang="fr-CH" dirty="0"/>
              <a:t> 2 et le passage de 3 à 2 équipes IC, et la règle de 1 entraineur par entrainement sera sur toute l’année</a:t>
            </a:r>
          </a:p>
          <a:p>
            <a:r>
              <a:rPr lang="fr-CH" dirty="0"/>
              <a:t>Baisse des revenus car pas de journée du sport et ce n’est pas sûr que l’aéroport de </a:t>
            </a:r>
            <a:r>
              <a:rPr lang="fr-CH" dirty="0" err="1"/>
              <a:t>genève</a:t>
            </a:r>
            <a:r>
              <a:rPr lang="fr-CH" dirty="0"/>
              <a:t> refinance cette année (demande envoyée mais pas encore </a:t>
            </a:r>
            <a:r>
              <a:rPr lang="fr-CH"/>
              <a:t>de réponse)</a:t>
            </a:r>
            <a:endParaRPr lang="fr-CH"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21</a:t>
            </a:fld>
            <a:endParaRPr lang="fr-CH"/>
          </a:p>
        </p:txBody>
      </p:sp>
    </p:spTree>
    <p:extLst>
      <p:ext uri="{BB962C8B-B14F-4D97-AF65-F5344CB8AC3E}">
        <p14:creationId xmlns:p14="http://schemas.microsoft.com/office/powerpoint/2010/main" val="72402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 typeface="Arial" panose="020B0604020202020204" pitchFamily="34" charset="0"/>
              <a:buChar char="•"/>
            </a:pPr>
            <a:r>
              <a:rPr lang="fr-CH" dirty="0"/>
              <a:t>Michael </a:t>
            </a:r>
            <a:r>
              <a:rPr lang="fr-CH" dirty="0" err="1"/>
              <a:t>Birner</a:t>
            </a:r>
            <a:endParaRPr lang="fr-CH" dirty="0"/>
          </a:p>
          <a:p>
            <a:pPr marL="171450" indent="-171450">
              <a:buFont typeface="Arial" panose="020B0604020202020204" pitchFamily="34" charset="0"/>
              <a:buChar char="•"/>
            </a:pPr>
            <a:r>
              <a:rPr lang="fr-CH" dirty="0"/>
              <a:t>Thierry</a:t>
            </a:r>
            <a:r>
              <a:rPr lang="fr-CH" baseline="0" dirty="0"/>
              <a:t> </a:t>
            </a:r>
            <a:r>
              <a:rPr lang="fr-CH" baseline="0" dirty="0" err="1"/>
              <a:t>Rochat</a:t>
            </a:r>
            <a:endParaRPr lang="fr-CH"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22</a:t>
            </a:fld>
            <a:endParaRPr lang="fr-CH"/>
          </a:p>
        </p:txBody>
      </p:sp>
    </p:spTree>
    <p:extLst>
      <p:ext uri="{BB962C8B-B14F-4D97-AF65-F5344CB8AC3E}">
        <p14:creationId xmlns:p14="http://schemas.microsoft.com/office/powerpoint/2010/main" val="1285616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Font typeface="+mj-lt"/>
              <a:buAutoNum type="arabicPeriod"/>
            </a:pPr>
            <a:r>
              <a:rPr lang="fr-CH" dirty="0"/>
              <a:t>Acceptation des rapports du comité</a:t>
            </a:r>
          </a:p>
          <a:p>
            <a:pPr marL="228600" indent="-228600">
              <a:buFont typeface="+mj-lt"/>
              <a:buAutoNum type="arabicPeriod"/>
            </a:pPr>
            <a:r>
              <a:rPr lang="fr-CH" dirty="0"/>
              <a:t>Acceptation</a:t>
            </a:r>
            <a:r>
              <a:rPr lang="fr-CH" baseline="0" dirty="0"/>
              <a:t> des comptes 2016  et du budget 2017</a:t>
            </a:r>
          </a:p>
          <a:p>
            <a:pPr marL="0" indent="0">
              <a:buFont typeface="+mj-lt"/>
              <a:buNone/>
            </a:pPr>
            <a:endParaRPr lang="fr-CH" baseline="0" dirty="0"/>
          </a:p>
          <a:p>
            <a:pPr marL="228600" indent="-228600">
              <a:buFont typeface="+mj-lt"/>
              <a:buAutoNum type="arabicPeriod"/>
            </a:pPr>
            <a:endParaRPr lang="fr-CH"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23</a:t>
            </a:fld>
            <a:endParaRPr lang="fr-CH"/>
          </a:p>
        </p:txBody>
      </p:sp>
    </p:spTree>
    <p:extLst>
      <p:ext uri="{BB962C8B-B14F-4D97-AF65-F5344CB8AC3E}">
        <p14:creationId xmlns:p14="http://schemas.microsoft.com/office/powerpoint/2010/main" val="142636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CH" baseline="0" dirty="0"/>
              <a:t>Election du comité 2017-2018:</a:t>
            </a:r>
          </a:p>
          <a:p>
            <a:endParaRPr lang="fr-CH" baseline="0" dirty="0"/>
          </a:p>
          <a:p>
            <a:r>
              <a:rPr lang="fr-CH" baseline="0" dirty="0"/>
              <a:t>José démissionne du poste de vice-président pour des raisons personnelles. Lui qui a passé de nombreuses années passées au service du club en tant que trésorier, président et vice-président. Pour le remercier de tout le travail effectué pour le club, nous aimerions lui remettre en petit souvenir…</a:t>
            </a:r>
          </a:p>
          <a:p>
            <a:endParaRPr lang="fr-CH" baseline="0" dirty="0"/>
          </a:p>
          <a:p>
            <a:r>
              <a:rPr lang="fr-CH" baseline="0" dirty="0"/>
              <a:t>Comme vous l’avez </a:t>
            </a:r>
            <a:r>
              <a:rPr lang="fr-CH" baseline="0" dirty="0" smtClean="0"/>
              <a:t>entendu </a:t>
            </a:r>
            <a:r>
              <a:rPr lang="fr-CH" baseline="0" dirty="0"/>
              <a:t>dans les différentes rapports, la saisons passée a été très riche en événements </a:t>
            </a:r>
            <a:r>
              <a:rPr lang="fr-CH" baseline="0" dirty="0" smtClean="0"/>
              <a:t>mais aussi avec un </a:t>
            </a:r>
            <a:r>
              <a:rPr lang="fr-CH" baseline="0" dirty="0"/>
              <a:t>grand nombre de nouvelles </a:t>
            </a:r>
            <a:r>
              <a:rPr lang="fr-CH" baseline="0" dirty="0" smtClean="0"/>
              <a:t>contraintes, </a:t>
            </a:r>
            <a:r>
              <a:rPr lang="fr-CH" baseline="0" dirty="0"/>
              <a:t>d’imprévus et de soucis que le comité du club a dû gérer tout au long de l’année</a:t>
            </a:r>
            <a:r>
              <a:rPr lang="fr-CH" baseline="0" dirty="0" smtClean="0"/>
              <a:t>.</a:t>
            </a:r>
          </a:p>
          <a:p>
            <a:r>
              <a:rPr lang="fr-CH" baseline="0" dirty="0" smtClean="0"/>
              <a:t>Heureusement, nous avons eu de l’aide de nombreux membres en particulier les parents de juniors lors des différents événements organisés.</a:t>
            </a:r>
          </a:p>
          <a:p>
            <a:r>
              <a:rPr lang="fr-CH" baseline="0" dirty="0" smtClean="0"/>
              <a:t>Avec les années, les attentes de la part des organismes dont nous dépendons sont toujours plus grandes et les moyens mis à disposition plus retreint.</a:t>
            </a:r>
          </a:p>
          <a:p>
            <a:r>
              <a:rPr lang="fr-CH" baseline="0" dirty="0" smtClean="0"/>
              <a:t>On attend de nous les même services que ceux d’une entreprise privée avec la même réactivé et la même disponibilité. Difficile quand le comité est composé de volontaires dont ce n’est évidemment pas l’activité principale.</a:t>
            </a:r>
            <a:endParaRPr lang="fr-CH" baseline="0" dirty="0"/>
          </a:p>
          <a:p>
            <a:r>
              <a:rPr lang="fr-CH" baseline="0" dirty="0" smtClean="0"/>
              <a:t>Tout cela pour dire que cette </a:t>
            </a:r>
            <a:r>
              <a:rPr lang="fr-CH" baseline="0" dirty="0"/>
              <a:t>saison a été particulièrement éprouvante pour le </a:t>
            </a:r>
            <a:r>
              <a:rPr lang="fr-CH" baseline="0" dirty="0" smtClean="0"/>
              <a:t>comité et que les prochaines saisons le seront probablement tout autant. Dans ces conditions </a:t>
            </a:r>
            <a:r>
              <a:rPr lang="fr-CH" baseline="0" dirty="0"/>
              <a:t>nous ne nous imaginons pas repartir </a:t>
            </a:r>
            <a:r>
              <a:rPr lang="fr-CH" baseline="0" dirty="0" smtClean="0"/>
              <a:t>dans une nouvelle saison sans </a:t>
            </a:r>
            <a:r>
              <a:rPr lang="fr-CH" baseline="0" dirty="0"/>
              <a:t>de l’aide supplémentaire au niveau du comité ou du moins dans l’organisation des différentes manifestations du club.</a:t>
            </a:r>
          </a:p>
          <a:p>
            <a:r>
              <a:rPr lang="fr-CH" baseline="0" dirty="0"/>
              <a:t>C’est la raison pour laquelle nous avons fait un appel à volontaires dans la convocation à l’assemblée générale.</a:t>
            </a:r>
          </a:p>
          <a:p>
            <a:pPr marL="171450" indent="-171450">
              <a:buFont typeface="Arial" panose="020B0604020202020204" pitchFamily="34" charset="0"/>
              <a:buChar char="•"/>
            </a:pPr>
            <a:r>
              <a:rPr lang="fr-CH" baseline="0" dirty="0" smtClean="0"/>
              <a:t>D’une part, François a accepté de reprendre le poste de vice-président laissé vacant par José pour la saison prochaine.</a:t>
            </a:r>
            <a:br>
              <a:rPr lang="fr-CH" baseline="0" dirty="0" smtClean="0"/>
            </a:br>
            <a:r>
              <a:rPr lang="fr-CH" baseline="0" dirty="0" smtClean="0"/>
              <a:t>Je l’en remercie. Nous sommes conscient qu’aux vues de ses contraintes professionnelles, personnelles et sa situation géographique, c’est un effort important de sa part.</a:t>
            </a:r>
          </a:p>
          <a:p>
            <a:pPr marL="171450" indent="-171450">
              <a:buFont typeface="Arial" panose="020B0604020202020204" pitchFamily="34" charset="0"/>
              <a:buChar char="•"/>
            </a:pPr>
            <a:r>
              <a:rPr lang="fr-CH" baseline="0" dirty="0" smtClean="0"/>
              <a:t>Nous avons également reçu une proposition de la part l’Elena Javier de nous aider en tant que secrétaire.</a:t>
            </a:r>
            <a:br>
              <a:rPr lang="fr-CH" baseline="0" dirty="0" smtClean="0"/>
            </a:br>
            <a:r>
              <a:rPr lang="fr-CH" baseline="0" dirty="0" smtClean="0"/>
              <a:t>Elena qui est donc la maman </a:t>
            </a:r>
            <a:r>
              <a:rPr lang="fr-CH" baseline="0" dirty="0" err="1" smtClean="0"/>
              <a:t>d’Esteban</a:t>
            </a:r>
            <a:r>
              <a:rPr lang="fr-CH" baseline="0" dirty="0" smtClean="0"/>
              <a:t> un des plus jeunes juniors du club qui s’entraîne le vendredi avec Loïc.</a:t>
            </a:r>
            <a:br>
              <a:rPr lang="fr-CH" baseline="0" dirty="0" smtClean="0"/>
            </a:br>
            <a:r>
              <a:rPr lang="fr-CH" baseline="0" dirty="0" smtClean="0"/>
              <a:t>Sa présence en tant que parent de juniors serait également un point positif si elle rejoignait le comité.</a:t>
            </a:r>
            <a:br>
              <a:rPr lang="fr-CH" baseline="0" dirty="0" smtClean="0"/>
            </a:br>
            <a:r>
              <a:rPr lang="fr-CH" baseline="0" dirty="0" smtClean="0"/>
              <a:t>Et j’ai entendu dire qu’elle était elle-même très sportive et surtout très bonne danseuse.</a:t>
            </a:r>
            <a:endParaRPr lang="fr-CH" baseline="0" dirty="0"/>
          </a:p>
          <a:p>
            <a:endParaRPr lang="fr-CH" baseline="0" dirty="0"/>
          </a:p>
          <a:p>
            <a:r>
              <a:rPr lang="fr-CH" baseline="0" dirty="0"/>
              <a:t>Voici donc </a:t>
            </a:r>
            <a:r>
              <a:rPr lang="fr-CH" baseline="0" dirty="0" smtClean="0"/>
              <a:t>l’organisation </a:t>
            </a:r>
            <a:r>
              <a:rPr lang="fr-CH" baseline="0" dirty="0"/>
              <a:t>du comité que nous vous proposons pour la saison prochaine</a:t>
            </a:r>
            <a:r>
              <a:rPr lang="fr-CH" baseline="0" dirty="0" smtClean="0"/>
              <a:t>.</a:t>
            </a:r>
            <a:endParaRPr lang="fr-CH" baseline="0" dirty="0"/>
          </a:p>
          <a:p>
            <a:endParaRPr lang="fr-CH" baseline="0"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24</a:t>
            </a:fld>
            <a:endParaRPr lang="fr-CH"/>
          </a:p>
        </p:txBody>
      </p:sp>
    </p:spTree>
    <p:extLst>
      <p:ext uri="{BB962C8B-B14F-4D97-AF65-F5344CB8AC3E}">
        <p14:creationId xmlns:p14="http://schemas.microsoft.com/office/powerpoint/2010/main" val="780336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Font typeface="+mj-lt"/>
              <a:buAutoNum type="arabicPeriod"/>
            </a:pPr>
            <a:r>
              <a:rPr lang="fr-CH" dirty="0"/>
              <a:t>(Ré)élections du</a:t>
            </a:r>
            <a:r>
              <a:rPr lang="fr-CH" baseline="0" dirty="0"/>
              <a:t> comité</a:t>
            </a:r>
          </a:p>
          <a:p>
            <a:pPr marL="228600" indent="-228600">
              <a:buFont typeface="+mj-lt"/>
              <a:buAutoNum type="arabicPeriod"/>
            </a:pPr>
            <a:r>
              <a:rPr lang="fr-CH" baseline="0" dirty="0"/>
              <a:t>Election de deux nouveaux vérificateurs des comptes</a:t>
            </a:r>
            <a:endParaRPr lang="fr-CH"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25</a:t>
            </a:fld>
            <a:endParaRPr lang="fr-CH"/>
          </a:p>
        </p:txBody>
      </p:sp>
    </p:spTree>
    <p:extLst>
      <p:ext uri="{BB962C8B-B14F-4D97-AF65-F5344CB8AC3E}">
        <p14:creationId xmlns:p14="http://schemas.microsoft.com/office/powerpoint/2010/main" val="3767332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a:buFont typeface="Arial" pitchFamily="34" charset="0"/>
              <a:buNone/>
            </a:pPr>
            <a:r>
              <a:rPr lang="fr-CH" baseline="0" dirty="0"/>
              <a:t>Reconduire essentiellement les même activités que cette saison :</a:t>
            </a:r>
          </a:p>
          <a:p>
            <a:pPr marL="171450" indent="-171450">
              <a:buFont typeface="Arial" pitchFamily="34" charset="0"/>
              <a:buChar char="•"/>
            </a:pPr>
            <a:r>
              <a:rPr lang="fr-CH" baseline="0" dirty="0"/>
              <a:t>Horaires des cours similaires à cette saison avec quelques modifications :</a:t>
            </a:r>
          </a:p>
          <a:p>
            <a:pPr marL="628650" lvl="1" indent="-171450">
              <a:buFont typeface="Arial" pitchFamily="34" charset="0"/>
              <a:buChar char="•"/>
            </a:pPr>
            <a:r>
              <a:rPr lang="fr-CH" baseline="0" dirty="0" smtClean="0"/>
              <a:t>Les cours juniors vont être modifié quelque peu pour proposer à un nouveau groupe de jeunes à partir de 10 ans de s’entraîner 2 fois par semaine plutôt qu’une. En effet, avec le départ d’une partie des juniors les plus âgés, cela permettra de se reconcentrer sur la «nouvelle génération» de juniors.</a:t>
            </a:r>
            <a:endParaRPr lang="fr-CH" baseline="0" dirty="0"/>
          </a:p>
          <a:p>
            <a:pPr marL="628650" lvl="1" indent="-171450">
              <a:buFont typeface="Arial" pitchFamily="34" charset="0"/>
              <a:buChar char="•"/>
            </a:pPr>
            <a:r>
              <a:rPr lang="fr-CH" baseline="0" dirty="0"/>
              <a:t>Par contre, nous </a:t>
            </a:r>
            <a:r>
              <a:rPr lang="fr-CH" baseline="0" dirty="0" smtClean="0"/>
              <a:t>pourrions avoir </a:t>
            </a:r>
            <a:r>
              <a:rPr lang="fr-CH" baseline="0" dirty="0"/>
              <a:t>quelques problèmes avec la disponibilité des salles </a:t>
            </a:r>
            <a:r>
              <a:rPr lang="fr-CH" baseline="0" dirty="0" smtClean="0"/>
              <a:t>: Un autre exemple de contraintes que nous n’avions pas par le passé.</a:t>
            </a:r>
          </a:p>
          <a:p>
            <a:pPr marL="1085850" lvl="2" indent="-171450">
              <a:buFont typeface="Arial" pitchFamily="34" charset="0"/>
              <a:buChar char="•"/>
            </a:pPr>
            <a:r>
              <a:rPr lang="fr-CH" baseline="0" dirty="0" smtClean="0"/>
              <a:t>Plus </a:t>
            </a:r>
            <a:r>
              <a:rPr lang="fr-CH" baseline="0" dirty="0"/>
              <a:t>de concierge au cycle, entreprise de </a:t>
            </a:r>
            <a:r>
              <a:rPr lang="fr-CH" baseline="0" dirty="0" smtClean="0"/>
              <a:t>nettoyage.</a:t>
            </a:r>
            <a:br>
              <a:rPr lang="fr-CH" baseline="0" dirty="0" smtClean="0"/>
            </a:br>
            <a:r>
              <a:rPr lang="fr-CH" baseline="0" dirty="0" smtClean="0"/>
              <a:t>Arrangement </a:t>
            </a:r>
            <a:r>
              <a:rPr lang="fr-CH" baseline="0" dirty="0"/>
              <a:t>avec le concierge qui nous permettait d’accéder aux salles le lundi dès 17h30 au lieu de 18h sera peut-être plus </a:t>
            </a:r>
            <a:r>
              <a:rPr lang="fr-CH" baseline="0" dirty="0" smtClean="0"/>
              <a:t>valable.</a:t>
            </a:r>
            <a:br>
              <a:rPr lang="fr-CH" baseline="0" dirty="0" smtClean="0"/>
            </a:br>
            <a:r>
              <a:rPr lang="fr-CH" baseline="0" dirty="0" smtClean="0"/>
              <a:t>Nécessité </a:t>
            </a:r>
            <a:r>
              <a:rPr lang="fr-CH" baseline="0" dirty="0"/>
              <a:t>de décaler les cours d’une demi-heure. Pénalisant pour les plus jeunes</a:t>
            </a:r>
            <a:r>
              <a:rPr lang="fr-CH" baseline="0" dirty="0" smtClean="0"/>
              <a:t>.</a:t>
            </a:r>
          </a:p>
          <a:p>
            <a:pPr marL="1085850" lvl="2" indent="-171450">
              <a:buFont typeface="Arial" pitchFamily="34" charset="0"/>
              <a:buChar char="•"/>
            </a:pPr>
            <a:r>
              <a:rPr lang="fr-CH" baseline="0" dirty="0" smtClean="0"/>
              <a:t>Pression de la commune sur les créneaux horaires du vendredi</a:t>
            </a:r>
            <a:br>
              <a:rPr lang="fr-CH" baseline="0" dirty="0" smtClean="0"/>
            </a:br>
            <a:r>
              <a:rPr lang="fr-CH" baseline="0" dirty="0" smtClean="0"/>
              <a:t>En fin de saison, lorsque la saison des interclubs est terminées, les salles sont peu occupées le vendredi.</a:t>
            </a:r>
            <a:br>
              <a:rPr lang="fr-CH" baseline="0" dirty="0" smtClean="0"/>
            </a:br>
            <a:r>
              <a:rPr lang="fr-CH" baseline="0" dirty="0" smtClean="0"/>
              <a:t>Risque accru de présences non-désirées dans les salles. Nécessité de proposer une solution, si nous voulons garder ces créneaux.</a:t>
            </a:r>
            <a:br>
              <a:rPr lang="fr-CH" baseline="0" dirty="0" smtClean="0"/>
            </a:br>
            <a:r>
              <a:rPr lang="fr-CH" baseline="0" dirty="0" smtClean="0"/>
              <a:t>Peut-être serons-nous obliger de «rendre» une des deux salles pour l’horaire 20h-22h.</a:t>
            </a:r>
            <a:endParaRPr lang="fr-CH" baseline="0" dirty="0"/>
          </a:p>
          <a:p>
            <a:pPr marL="171450" lvl="0" indent="-171450">
              <a:buFont typeface="Arial" pitchFamily="34" charset="0"/>
              <a:buChar char="•"/>
            </a:pPr>
            <a:r>
              <a:rPr lang="fr-CH" baseline="0" dirty="0"/>
              <a:t>Tournoi de doubles licencié en novembre sous réserve que nous trouvions des personnes pour son organisation</a:t>
            </a:r>
            <a:r>
              <a:rPr lang="fr-CH" baseline="0" dirty="0" smtClean="0"/>
              <a:t>!!</a:t>
            </a:r>
          </a:p>
          <a:p>
            <a:pPr marL="628650" lvl="1" indent="-171450">
              <a:buFont typeface="Arial" pitchFamily="34" charset="0"/>
              <a:buChar char="•"/>
            </a:pPr>
            <a:r>
              <a:rPr lang="fr-CH" baseline="0" dirty="0" smtClean="0"/>
              <a:t>Dates probables : 18-19 ou 25-26 novembre 2017</a:t>
            </a:r>
            <a:endParaRPr lang="fr-CH" baseline="0" dirty="0"/>
          </a:p>
          <a:p>
            <a:pPr marL="171450" lvl="0" indent="-171450">
              <a:buFont typeface="Arial" pitchFamily="34" charset="0"/>
              <a:buChar char="•"/>
            </a:pPr>
            <a:r>
              <a:rPr lang="fr-CH" baseline="0" dirty="0"/>
              <a:t>Camp d’</a:t>
            </a:r>
            <a:r>
              <a:rPr lang="fr-CH" baseline="0" dirty="0" err="1"/>
              <a:t>Ovronnaz</a:t>
            </a:r>
            <a:endParaRPr lang="fr-CH" baseline="0" dirty="0"/>
          </a:p>
          <a:p>
            <a:pPr marL="628650" lvl="1" indent="-171450">
              <a:buFont typeface="Arial" pitchFamily="34" charset="0"/>
              <a:buChar char="•"/>
            </a:pPr>
            <a:r>
              <a:rPr lang="fr-CH" baseline="0" dirty="0"/>
              <a:t>Nous aurions voulu placer le camp plus tard dans la saison pour éviter les vacances scolaires, pour alléger un peu le programme du début de saison et pour faciliter la participation des nouveau juniors à ce camp.</a:t>
            </a:r>
          </a:p>
          <a:p>
            <a:pPr marL="628650" lvl="1" indent="-171450">
              <a:buFont typeface="Arial" pitchFamily="34" charset="0"/>
              <a:buChar char="•"/>
            </a:pPr>
            <a:r>
              <a:rPr lang="fr-CH" baseline="0" dirty="0"/>
              <a:t>Malheureusement, le centre sportif a tellement de contrainte qu’il n’a pas été possible de trouver une autre date.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CH" baseline="0" dirty="0"/>
              <a:t>=&gt;dernier weekend des vacances scolaires.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H" baseline="0" dirty="0"/>
              <a:t>Organisation de tournoi internes pour les membres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CH" baseline="0" dirty="0"/>
              <a:t>Dans l’immédiat, le tournoi interne de fin de saison le 10 juin 2017</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CH" baseline="0" dirty="0"/>
              <a:t>Tournoi pour tous les âges et tous les niveaux</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CH" baseline="0" dirty="0"/>
              <a:t>Grillades à midi</a:t>
            </a:r>
          </a:p>
          <a:p>
            <a:pPr marL="457200" lvl="1" indent="0">
              <a:buFont typeface="Arial" pitchFamily="34" charset="0"/>
              <a:buNone/>
            </a:pPr>
            <a:endParaRPr lang="fr-CH" baseline="0" dirty="0"/>
          </a:p>
          <a:p>
            <a:pPr marL="171450" lvl="0" indent="-171450">
              <a:buFont typeface="Arial" pitchFamily="34" charset="0"/>
              <a:buChar char="•"/>
            </a:pPr>
            <a:r>
              <a:rPr lang="fr-CH" baseline="0" dirty="0"/>
              <a:t>Tournoi du vendredi, meilleure planification la saison prochaine!</a:t>
            </a:r>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26</a:t>
            </a:fld>
            <a:endParaRPr lang="fr-CH"/>
          </a:p>
        </p:txBody>
      </p:sp>
    </p:spTree>
    <p:extLst>
      <p:ext uri="{BB962C8B-B14F-4D97-AF65-F5344CB8AC3E}">
        <p14:creationId xmlns:p14="http://schemas.microsoft.com/office/powerpoint/2010/main" val="2471137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50202" lvl="0" indent="-165655">
              <a:buFont typeface="Arial" panose="020B0604020202020204" pitchFamily="34" charset="0"/>
              <a:buChar char="•"/>
            </a:pPr>
            <a:r>
              <a:rPr lang="fr-CH" baseline="0" dirty="0"/>
              <a:t>On nous avait déjà annoncé ces modifications précédemment, mais elles n’ont pas été mises en œuvre pour l’instant.</a:t>
            </a:r>
          </a:p>
          <a:p>
            <a:pPr marL="150202" lvl="0" indent="-165655">
              <a:buFont typeface="Arial" panose="020B0604020202020204" pitchFamily="34" charset="0"/>
              <a:buChar char="•"/>
            </a:pPr>
            <a:r>
              <a:rPr lang="fr-CH" baseline="0" dirty="0"/>
              <a:t>Cette année, on nous les annoncent à nouveau; seront-elles effectives cette fois-ci ?</a:t>
            </a:r>
          </a:p>
          <a:p>
            <a:pPr marL="150202" lvl="0" indent="-165655">
              <a:buFont typeface="Arial" panose="020B0604020202020204" pitchFamily="34" charset="0"/>
              <a:buChar char="•"/>
            </a:pPr>
            <a:r>
              <a:rPr lang="fr-CH" baseline="0" dirty="0"/>
              <a:t>Changements annoncés :</a:t>
            </a:r>
          </a:p>
          <a:p>
            <a:pPr marL="607402" lvl="1" indent="-165655">
              <a:buFont typeface="Arial" panose="020B0604020202020204" pitchFamily="34" charset="0"/>
              <a:buChar char="•"/>
            </a:pPr>
            <a:r>
              <a:rPr lang="fr-CH" baseline="0" dirty="0"/>
              <a:t>Match avec trois sets gagnant à 11 points</a:t>
            </a:r>
          </a:p>
          <a:p>
            <a:pPr marL="607402" lvl="1" indent="-165655">
              <a:buFont typeface="Arial" panose="020B0604020202020204" pitchFamily="34" charset="0"/>
              <a:buChar char="•"/>
            </a:pPr>
            <a:r>
              <a:rPr lang="fr-CH" baseline="0" dirty="0"/>
              <a:t>Changement des catégories juniors au premier janvier au lieu du 1 août</a:t>
            </a:r>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27</a:t>
            </a:fld>
            <a:endParaRPr lang="fr-CH"/>
          </a:p>
        </p:txBody>
      </p:sp>
    </p:spTree>
    <p:extLst>
      <p:ext uri="{BB962C8B-B14F-4D97-AF65-F5344CB8AC3E}">
        <p14:creationId xmlns:p14="http://schemas.microsoft.com/office/powerpoint/2010/main" val="2203034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Nombreux départs</a:t>
            </a:r>
            <a:r>
              <a:rPr lang="fr-CH" baseline="0" dirty="0"/>
              <a:t> au niveau des licenciés adultes du club pour différentes raisons : sportives, professionnelles/études ou géographiques.</a:t>
            </a:r>
          </a:p>
          <a:p>
            <a:r>
              <a:rPr lang="fr-CH" baseline="0" dirty="0"/>
              <a:t>Avec le nombre de licenciés restants, nous pourrons présenter que deux équipes la saisons prochaine :</a:t>
            </a:r>
          </a:p>
          <a:p>
            <a:pPr marL="171450" indent="-171450">
              <a:buFont typeface="Arial" panose="020B0604020202020204" pitchFamily="34" charset="0"/>
              <a:buChar char="•"/>
            </a:pPr>
            <a:r>
              <a:rPr lang="fr-CH" baseline="0" dirty="0"/>
              <a:t>Versoix 1 qui évoluera en 3</a:t>
            </a:r>
            <a:r>
              <a:rPr lang="fr-CH" baseline="30000" dirty="0"/>
              <a:t>ème</a:t>
            </a:r>
            <a:r>
              <a:rPr lang="fr-CH" baseline="0" dirty="0"/>
              <a:t> ligue</a:t>
            </a:r>
          </a:p>
          <a:p>
            <a:pPr marL="171450" indent="-171450">
              <a:buFont typeface="Arial" panose="020B0604020202020204" pitchFamily="34" charset="0"/>
              <a:buChar char="•"/>
            </a:pPr>
            <a:r>
              <a:rPr lang="fr-CH" baseline="0" dirty="0"/>
              <a:t>Versoix 2 en 4</a:t>
            </a:r>
            <a:r>
              <a:rPr lang="fr-CH" baseline="30000" dirty="0"/>
              <a:t>ème</a:t>
            </a:r>
            <a:r>
              <a:rPr lang="fr-CH" baseline="0" dirty="0"/>
              <a:t> ligue</a:t>
            </a:r>
          </a:p>
          <a:p>
            <a:pPr marL="171450" indent="-171450">
              <a:buFont typeface="Arial" panose="020B0604020202020204" pitchFamily="34" charset="0"/>
              <a:buChar char="•"/>
            </a:pPr>
            <a:endParaRPr lang="fr-CH"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28</a:t>
            </a:fld>
            <a:endParaRPr lang="fr-CH"/>
          </a:p>
        </p:txBody>
      </p:sp>
    </p:spTree>
    <p:extLst>
      <p:ext uri="{BB962C8B-B14F-4D97-AF65-F5344CB8AC3E}">
        <p14:creationId xmlns:p14="http://schemas.microsoft.com/office/powerpoint/2010/main" val="2194493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Arial" panose="020B0604020202020204" pitchFamily="34" charset="0"/>
              <a:buNone/>
            </a:pPr>
            <a:r>
              <a:rPr lang="fr-CH" baseline="0" dirty="0"/>
              <a:t>Pas de proposition individuelles!</a:t>
            </a:r>
          </a:p>
          <a:p>
            <a:pPr marL="0" indent="0">
              <a:buFont typeface="Arial" panose="020B0604020202020204" pitchFamily="34" charset="0"/>
              <a:buNone/>
            </a:pPr>
            <a:endParaRPr lang="fr-CH" baseline="0" dirty="0"/>
          </a:p>
          <a:p>
            <a:pPr marL="165655" indent="-165655">
              <a:buFont typeface="Arial" panose="020B0604020202020204" pitchFamily="34" charset="0"/>
              <a:buChar char="•"/>
            </a:pPr>
            <a:r>
              <a:rPr lang="fr-CH" baseline="0" dirty="0"/>
              <a:t>Comité : Fourni énormément de travail cette année</a:t>
            </a:r>
          </a:p>
          <a:p>
            <a:pPr marL="165655" indent="-165655">
              <a:buFont typeface="Arial" panose="020B0604020202020204" pitchFamily="34" charset="0"/>
              <a:buChar char="•"/>
            </a:pPr>
            <a:r>
              <a:rPr lang="fr-CH" baseline="0" dirty="0"/>
              <a:t>Autres personnes actives dans les activités du club sans être forcément au comité ni même membre:</a:t>
            </a:r>
          </a:p>
          <a:p>
            <a:pPr marL="607402" marR="0" lvl="1" indent="-1656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baseline="0" dirty="0"/>
              <a:t>Michael et Thierry: Vérification des comptes</a:t>
            </a:r>
          </a:p>
          <a:p>
            <a:pPr marL="165655" indent="-165655">
              <a:buFont typeface="Arial" panose="020B0604020202020204" pitchFamily="34" charset="0"/>
              <a:buChar char="•"/>
            </a:pPr>
            <a:r>
              <a:rPr lang="fr-CH" baseline="0" dirty="0"/>
              <a:t>Les entraîneurs</a:t>
            </a:r>
          </a:p>
          <a:p>
            <a:pPr marL="607402" lvl="1" indent="-165655">
              <a:buFont typeface="Arial" panose="020B0604020202020204" pitchFamily="34" charset="0"/>
              <a:buChar char="•"/>
            </a:pPr>
            <a:r>
              <a:rPr lang="fr-CH" baseline="0" dirty="0"/>
              <a:t>Michael, Benoît, Bryan, Scott, Loïc et Thibault</a:t>
            </a:r>
          </a:p>
          <a:p>
            <a:pPr marL="165655" indent="-165655">
              <a:buFont typeface="Arial" panose="020B0604020202020204" pitchFamily="34" charset="0"/>
              <a:buChar char="•"/>
            </a:pPr>
            <a:r>
              <a:rPr lang="fr-CH" baseline="0" dirty="0"/>
              <a:t>Les parents des jeunes compétiteurs: leur engagement pour les jeunes</a:t>
            </a:r>
          </a:p>
          <a:p>
            <a:pPr marL="165655" indent="-165655">
              <a:buFont typeface="Arial" panose="020B0604020202020204" pitchFamily="34" charset="0"/>
              <a:buChar char="•"/>
            </a:pPr>
            <a:r>
              <a:rPr lang="fr-CH" baseline="0" dirty="0"/>
              <a:t>Tous les membres et parents qui participent bénévolement à la vie du club</a:t>
            </a:r>
          </a:p>
          <a:p>
            <a:pPr marL="165655" indent="-165655">
              <a:buFont typeface="Arial" panose="020B0604020202020204" pitchFamily="34" charset="0"/>
              <a:buChar char="•"/>
            </a:pPr>
            <a:endParaRPr lang="fr-CH" baseline="0" dirty="0"/>
          </a:p>
          <a:p>
            <a:pPr marL="165655" indent="-165655">
              <a:buFont typeface="Arial" panose="020B0604020202020204" pitchFamily="34" charset="0"/>
              <a:buChar char="•"/>
            </a:pPr>
            <a:r>
              <a:rPr lang="fr-CH" baseline="0" dirty="0"/>
              <a:t>Merci aux organismes qui nous soutiennent financièrement</a:t>
            </a:r>
          </a:p>
          <a:p>
            <a:pPr marL="607402" lvl="1" indent="-165655">
              <a:buFont typeface="Arial" panose="020B0604020202020204" pitchFamily="34" charset="0"/>
              <a:buChar char="•"/>
            </a:pPr>
            <a:r>
              <a:rPr lang="fr-CH" baseline="0" dirty="0"/>
              <a:t>Sponsors privés (cités précédemment)</a:t>
            </a:r>
          </a:p>
          <a:p>
            <a:pPr marL="607402" lvl="1" indent="-165655">
              <a:buFont typeface="Arial" panose="020B0604020202020204" pitchFamily="34" charset="0"/>
              <a:buChar char="•"/>
            </a:pPr>
            <a:r>
              <a:rPr lang="fr-CH" baseline="0" dirty="0"/>
              <a:t>Aide au sport et Jeunesse &amp; Sport : aide financière pour le juniors (entraînements, camps,…)</a:t>
            </a:r>
          </a:p>
          <a:p>
            <a:pPr marL="607402" lvl="1" indent="-165655">
              <a:buFont typeface="Arial" panose="020B0604020202020204" pitchFamily="34" charset="0"/>
              <a:buChar char="•"/>
            </a:pPr>
            <a:endParaRPr lang="fr-CH" baseline="0" dirty="0"/>
          </a:p>
          <a:p>
            <a:pPr marL="165655" indent="-165655">
              <a:buFont typeface="Arial" panose="020B0604020202020204" pitchFamily="34" charset="0"/>
              <a:buChar char="•"/>
            </a:pPr>
            <a:r>
              <a:rPr lang="fr-CH" baseline="0" dirty="0"/>
              <a:t>Merci à la commune de Versoix</a:t>
            </a:r>
          </a:p>
          <a:p>
            <a:pPr marL="607402" lvl="1" indent="-165655">
              <a:buFont typeface="Arial" panose="020B0604020202020204" pitchFamily="34" charset="0"/>
              <a:buChar char="•"/>
            </a:pPr>
            <a:r>
              <a:rPr lang="fr-CH" baseline="0" dirty="0"/>
              <a:t>Grâce à elle nous disposons gratuitement des salles de sport pour les cours / entraînements</a:t>
            </a:r>
          </a:p>
          <a:p>
            <a:pPr marL="607402" lvl="1" indent="-165655">
              <a:buFont typeface="Arial" panose="020B0604020202020204" pitchFamily="34" charset="0"/>
              <a:buChar char="•"/>
            </a:pPr>
            <a:r>
              <a:rPr lang="fr-CH" baseline="0" dirty="0"/>
              <a:t>Et en plus, nous bénéficions d’un important soutien financier pour les juniors </a:t>
            </a:r>
            <a:r>
              <a:rPr lang="fr-CH" baseline="0" dirty="0" err="1"/>
              <a:t>versoisiens</a:t>
            </a:r>
            <a:r>
              <a:rPr lang="fr-CH" baseline="0" dirty="0"/>
              <a:t> (augmentation cette année)</a:t>
            </a:r>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29</a:t>
            </a:fld>
            <a:endParaRPr lang="fr-CH"/>
          </a:p>
        </p:txBody>
      </p:sp>
    </p:spTree>
    <p:extLst>
      <p:ext uri="{BB962C8B-B14F-4D97-AF65-F5344CB8AC3E}">
        <p14:creationId xmlns:p14="http://schemas.microsoft.com/office/powerpoint/2010/main" val="180570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3</a:t>
            </a:fld>
            <a:endParaRPr lang="fr-CH"/>
          </a:p>
        </p:txBody>
      </p:sp>
    </p:spTree>
    <p:extLst>
      <p:ext uri="{BB962C8B-B14F-4D97-AF65-F5344CB8AC3E}">
        <p14:creationId xmlns:p14="http://schemas.microsoft.com/office/powerpoint/2010/main" val="3738760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65655" indent="-165655">
              <a:buFont typeface="Arial" panose="020B0604020202020204" pitchFamily="34" charset="0"/>
              <a:buChar char="•"/>
            </a:pPr>
            <a:r>
              <a:rPr lang="fr-CH" baseline="0" dirty="0"/>
              <a:t>Comité : Engagement pour le club</a:t>
            </a:r>
          </a:p>
          <a:p>
            <a:pPr marL="165655" indent="-165655">
              <a:buFont typeface="Arial" panose="020B0604020202020204" pitchFamily="34" charset="0"/>
              <a:buChar char="•"/>
            </a:pPr>
            <a:r>
              <a:rPr lang="fr-CH" baseline="0" dirty="0"/>
              <a:t>Autres personnes actives dans les activités du club sans être forcément au comité ni même membre:</a:t>
            </a:r>
          </a:p>
          <a:p>
            <a:pPr marL="607402" marR="0" lvl="1" indent="-1656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baseline="0" dirty="0"/>
              <a:t>Michael et Thierry: Vérification des comptes</a:t>
            </a:r>
          </a:p>
          <a:p>
            <a:pPr marL="607402" lvl="1" indent="-165655">
              <a:buFont typeface="Arial" panose="020B0604020202020204" pitchFamily="34" charset="0"/>
              <a:buChar char="•"/>
            </a:pPr>
            <a:r>
              <a:rPr lang="fr-CH" baseline="0" dirty="0"/>
              <a:t>Patrick : Tournoi de double</a:t>
            </a:r>
          </a:p>
          <a:p>
            <a:pPr marL="607402" lvl="1" indent="-165655">
              <a:buFont typeface="Arial" panose="020B0604020202020204" pitchFamily="34" charset="0"/>
              <a:buChar char="•"/>
            </a:pPr>
            <a:r>
              <a:rPr lang="fr-CH" baseline="0" dirty="0"/>
              <a:t>Sandrine pour les équipements</a:t>
            </a:r>
          </a:p>
          <a:p>
            <a:pPr marL="165655" indent="-165655">
              <a:buFont typeface="Arial" panose="020B0604020202020204" pitchFamily="34" charset="0"/>
              <a:buChar char="•"/>
            </a:pPr>
            <a:r>
              <a:rPr lang="fr-CH" baseline="0" dirty="0"/>
              <a:t>Les entraîneurs</a:t>
            </a:r>
          </a:p>
          <a:p>
            <a:pPr marL="607402" lvl="1" indent="-165655">
              <a:buFont typeface="Arial" panose="020B0604020202020204" pitchFamily="34" charset="0"/>
              <a:buChar char="•"/>
            </a:pPr>
            <a:r>
              <a:rPr lang="fr-CH" baseline="0" dirty="0"/>
              <a:t>Michael, Jean-Jacques, Benoît, Bryan, Scott, Loïc et Thibault</a:t>
            </a:r>
          </a:p>
          <a:p>
            <a:pPr marL="165655" indent="-165655">
              <a:buFont typeface="Arial" panose="020B0604020202020204" pitchFamily="34" charset="0"/>
              <a:buChar char="•"/>
            </a:pPr>
            <a:r>
              <a:rPr lang="fr-CH" baseline="0" dirty="0"/>
              <a:t>Les parents de juniors : confiance, transport, présence au tournoi</a:t>
            </a:r>
          </a:p>
          <a:p>
            <a:pPr marL="165655" indent="-165655">
              <a:buFont typeface="Arial" panose="020B0604020202020204" pitchFamily="34" charset="0"/>
              <a:buChar char="•"/>
            </a:pPr>
            <a:r>
              <a:rPr lang="fr-CH" baseline="0" dirty="0"/>
              <a:t>Tous les membres et parents qui participent bénévolement à la vie du club</a:t>
            </a:r>
          </a:p>
          <a:p>
            <a:pPr marL="165655" indent="-165655">
              <a:buFont typeface="Arial" panose="020B0604020202020204" pitchFamily="34" charset="0"/>
              <a:buChar char="•"/>
            </a:pPr>
            <a:endParaRPr lang="fr-CH" baseline="0" dirty="0"/>
          </a:p>
          <a:p>
            <a:pPr marL="165655" indent="-165655">
              <a:buFont typeface="Arial" panose="020B0604020202020204" pitchFamily="34" charset="0"/>
              <a:buChar char="•"/>
            </a:pPr>
            <a:r>
              <a:rPr lang="fr-CH" baseline="0" dirty="0"/>
              <a:t>Merci aux organismes qui nous soutiennent financièrement</a:t>
            </a:r>
          </a:p>
          <a:p>
            <a:pPr marL="607402" lvl="1" indent="-165655">
              <a:buFont typeface="Arial" panose="020B0604020202020204" pitchFamily="34" charset="0"/>
              <a:buChar char="•"/>
            </a:pPr>
            <a:r>
              <a:rPr lang="fr-CH" baseline="0" dirty="0"/>
              <a:t>Sponsors privés (cités précédemment)</a:t>
            </a:r>
          </a:p>
          <a:p>
            <a:pPr marL="607402" lvl="1" indent="-165655">
              <a:buFont typeface="Arial" panose="020B0604020202020204" pitchFamily="34" charset="0"/>
              <a:buChar char="•"/>
            </a:pPr>
            <a:r>
              <a:rPr lang="fr-CH" baseline="0" dirty="0"/>
              <a:t>Aide au sport et Jeunesse &amp; Sport : aide financière pour le juniors (entraînements, camps,…)</a:t>
            </a:r>
          </a:p>
          <a:p>
            <a:pPr marL="607402" lvl="1" indent="-165655">
              <a:buFont typeface="Arial" panose="020B0604020202020204" pitchFamily="34" charset="0"/>
              <a:buChar char="•"/>
            </a:pPr>
            <a:endParaRPr lang="fr-CH" baseline="0" dirty="0"/>
          </a:p>
          <a:p>
            <a:pPr marL="165655" indent="-165655">
              <a:buFont typeface="Arial" panose="020B0604020202020204" pitchFamily="34" charset="0"/>
              <a:buChar char="•"/>
            </a:pPr>
            <a:r>
              <a:rPr lang="fr-CH" baseline="0" dirty="0"/>
              <a:t>Merci à la commune de Versoix</a:t>
            </a:r>
          </a:p>
          <a:p>
            <a:pPr marL="607402" lvl="1" indent="-165655">
              <a:buFont typeface="Arial" panose="020B0604020202020204" pitchFamily="34" charset="0"/>
              <a:buChar char="•"/>
            </a:pPr>
            <a:r>
              <a:rPr lang="fr-CH" baseline="0" dirty="0"/>
              <a:t>Grâce à elle nous disposons gratuitement des salles de sport pour les cours / entraînements</a:t>
            </a:r>
          </a:p>
          <a:p>
            <a:pPr marL="607402" lvl="1" indent="-165655">
              <a:buFont typeface="Arial" panose="020B0604020202020204" pitchFamily="34" charset="0"/>
              <a:buChar char="•"/>
            </a:pPr>
            <a:r>
              <a:rPr lang="fr-CH" baseline="0" dirty="0"/>
              <a:t>Mise à disposition du bus de la commune gracieusement pour déplacement à </a:t>
            </a:r>
            <a:r>
              <a:rPr lang="fr-CH" baseline="0" dirty="0" err="1"/>
              <a:t>Ovronnaz</a:t>
            </a:r>
            <a:endParaRPr lang="fr-CH" baseline="0" dirty="0"/>
          </a:p>
          <a:p>
            <a:pPr marL="607402" lvl="1" indent="-165655">
              <a:buFont typeface="Arial" panose="020B0604020202020204" pitchFamily="34" charset="0"/>
              <a:buChar char="•"/>
            </a:pPr>
            <a:r>
              <a:rPr lang="fr-CH" baseline="0" dirty="0"/>
              <a:t>Et en plus, nous bénéficions d’un important soutien financier pour les juniors </a:t>
            </a:r>
            <a:r>
              <a:rPr lang="fr-CH" baseline="0" dirty="0" err="1"/>
              <a:t>versoisiens</a:t>
            </a:r>
            <a:r>
              <a:rPr lang="fr-CH" baseline="0" dirty="0"/>
              <a:t>.</a:t>
            </a:r>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30</a:t>
            </a:fld>
            <a:endParaRPr lang="fr-CH"/>
          </a:p>
        </p:txBody>
      </p:sp>
    </p:spTree>
    <p:extLst>
      <p:ext uri="{BB962C8B-B14F-4D97-AF65-F5344CB8AC3E}">
        <p14:creationId xmlns:p14="http://schemas.microsoft.com/office/powerpoint/2010/main" val="1805706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Arial" panose="020B0604020202020204" pitchFamily="34" charset="0"/>
              <a:buNone/>
            </a:pPr>
            <a:endParaRPr lang="fr-CH"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31</a:t>
            </a:fld>
            <a:endParaRPr lang="fr-CH"/>
          </a:p>
        </p:txBody>
      </p:sp>
    </p:spTree>
    <p:extLst>
      <p:ext uri="{BB962C8B-B14F-4D97-AF65-F5344CB8AC3E}">
        <p14:creationId xmlns:p14="http://schemas.microsoft.com/office/powerpoint/2010/main" val="260581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607402" lvl="1" indent="-165655"/>
            <a:r>
              <a:rPr lang="fr-CH" baseline="0" dirty="0"/>
              <a:t>Quelques chiffres pour nous situer par rapport à la saison passée:</a:t>
            </a:r>
          </a:p>
          <a:p>
            <a:pPr marL="613197" lvl="1" indent="-171450">
              <a:buFont typeface="Arial" panose="020B0604020202020204" pitchFamily="34" charset="0"/>
              <a:buChar char="•"/>
            </a:pPr>
            <a:r>
              <a:rPr lang="fr-CH" baseline="0" dirty="0"/>
              <a:t>Nombre total de joueur constant</a:t>
            </a:r>
          </a:p>
          <a:p>
            <a:pPr marL="607402" lvl="1" indent="-165655">
              <a:buFont typeface="Arial" panose="020B0604020202020204" pitchFamily="34" charset="0"/>
              <a:buChar char="•"/>
            </a:pPr>
            <a:r>
              <a:rPr lang="fr-CH" baseline="0" dirty="0"/>
              <a:t>Encore une plus grande proportion de juniors : 64 % de juniors</a:t>
            </a:r>
          </a:p>
          <a:p>
            <a:pPr marL="1064602" lvl="2" indent="-165655">
              <a:buFont typeface="Arial" panose="020B0604020202020204" pitchFamily="34" charset="0"/>
              <a:buChar char="•"/>
            </a:pPr>
            <a:r>
              <a:rPr lang="fr-CH" baseline="0" dirty="0"/>
              <a:t>Rappel : un des plus grand clubs formateurs du canton</a:t>
            </a:r>
          </a:p>
          <a:p>
            <a:pPr marL="607402" lvl="1" indent="-165655">
              <a:buFont typeface="Arial" panose="020B0604020202020204" pitchFamily="34" charset="0"/>
              <a:buChar char="•"/>
            </a:pPr>
            <a:r>
              <a:rPr lang="fr-CH" baseline="0" dirty="0"/>
              <a:t>Comme tous les juniors sont licenciés, plus de licenciés</a:t>
            </a:r>
          </a:p>
          <a:p>
            <a:pPr marL="607402" lvl="1" indent="-165655">
              <a:buFont typeface="Arial" panose="020B0604020202020204" pitchFamily="34" charset="0"/>
              <a:buChar char="•"/>
            </a:pPr>
            <a:r>
              <a:rPr lang="fr-CH" baseline="0" dirty="0"/>
              <a:t>Une conséquence de l’augmentation des juniors, un cours supplémentaire</a:t>
            </a:r>
          </a:p>
          <a:p>
            <a:pPr marL="607402" lvl="1" indent="-165655">
              <a:buFont typeface="Arial" panose="020B0604020202020204" pitchFamily="34" charset="0"/>
              <a:buChar char="•"/>
            </a:pPr>
            <a:endParaRPr lang="fr-CH" baseline="0" dirty="0"/>
          </a:p>
          <a:p>
            <a:pPr marL="441747" lvl="1" indent="0">
              <a:buFont typeface="Arial" panose="020B0604020202020204" pitchFamily="34" charset="0"/>
              <a:buNone/>
            </a:pPr>
            <a:r>
              <a:rPr lang="fr-CH" baseline="0" dirty="0"/>
              <a:t>Autres chiffres :</a:t>
            </a:r>
          </a:p>
          <a:p>
            <a:pPr marL="613197" lvl="1" indent="-171450">
              <a:buFont typeface="Arial" panose="020B0604020202020204" pitchFamily="34" charset="0"/>
              <a:buChar char="•"/>
            </a:pPr>
            <a:r>
              <a:rPr lang="fr-CH" baseline="0" dirty="0"/>
              <a:t>Rapport Femmes / Hommes 36%, 39% si l’on prend que les juniors</a:t>
            </a:r>
          </a:p>
          <a:p>
            <a:pPr marL="613197" lvl="1" indent="-171450">
              <a:buFont typeface="Arial" panose="020B0604020202020204" pitchFamily="34" charset="0"/>
              <a:buChar char="•"/>
            </a:pPr>
            <a:r>
              <a:rPr lang="fr-CH" baseline="0" dirty="0"/>
              <a:t>Membres majoritairement </a:t>
            </a:r>
            <a:r>
              <a:rPr lang="fr-CH" baseline="0" dirty="0" err="1"/>
              <a:t>versoisiens</a:t>
            </a:r>
            <a:r>
              <a:rPr lang="fr-CH" baseline="0" dirty="0"/>
              <a:t> : 58% chez les juniors</a:t>
            </a:r>
          </a:p>
          <a:p>
            <a:pPr marL="613197" lvl="1" indent="-171450">
              <a:buFont typeface="Arial" panose="020B0604020202020204" pitchFamily="34" charset="0"/>
              <a:buChar char="•"/>
            </a:pPr>
            <a:r>
              <a:rPr lang="fr-CH" baseline="0" dirty="0"/>
              <a:t>Rajeunissement des juniors : Plus de la moitié ont entre 8 et 12 ans (53</a:t>
            </a:r>
            <a:r>
              <a:rPr lang="fr-CH" baseline="0" dirty="0" smtClean="0"/>
              <a:t>%)</a:t>
            </a:r>
          </a:p>
          <a:p>
            <a:pPr marL="613197" lvl="1" indent="-171450">
              <a:buFont typeface="Arial" panose="020B0604020202020204" pitchFamily="34" charset="0"/>
              <a:buChar char="•"/>
            </a:pPr>
            <a:endParaRPr lang="fr-CH" baseline="0" dirty="0" smtClean="0"/>
          </a:p>
          <a:p>
            <a:pPr marL="613197" lvl="1" indent="-171450">
              <a:buFont typeface="Arial" panose="020B0604020202020204" pitchFamily="34" charset="0"/>
              <a:buChar char="•"/>
            </a:pPr>
            <a:endParaRPr lang="fr-CH" baseline="0" dirty="0"/>
          </a:p>
          <a:p>
            <a:pPr marL="613197" lvl="1" indent="-171450">
              <a:buFont typeface="Arial" panose="020B0604020202020204" pitchFamily="34" charset="0"/>
              <a:buChar char="•"/>
            </a:pPr>
            <a:endParaRPr lang="fr-CH" baseline="0"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4</a:t>
            </a:fld>
            <a:endParaRPr lang="fr-CH"/>
          </a:p>
        </p:txBody>
      </p:sp>
    </p:spTree>
    <p:extLst>
      <p:ext uri="{BB962C8B-B14F-4D97-AF65-F5344CB8AC3E}">
        <p14:creationId xmlns:p14="http://schemas.microsoft.com/office/powerpoint/2010/main" val="220303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41747" lvl="1" indent="0">
              <a:buFont typeface="Arial" panose="020B0604020202020204" pitchFamily="34" charset="0"/>
              <a:buNone/>
            </a:pPr>
            <a:r>
              <a:rPr lang="fr-CH" baseline="0" dirty="0" smtClean="0"/>
              <a:t>Avant de parler des différents événements qui ont marqués la saison 2016-2017, j’aimerais d’abord revenir sur une nouveauté de cette saison (même s’il avait déjà été partiellement mis en œuvre la saison passée) : le nouveau site Web du club.</a:t>
            </a:r>
          </a:p>
          <a:p>
            <a:pPr marL="441747" lvl="1" indent="0">
              <a:buFont typeface="Arial" panose="020B0604020202020204" pitchFamily="34" charset="0"/>
              <a:buNone/>
            </a:pPr>
            <a:r>
              <a:rPr lang="fr-CH" baseline="0" dirty="0" smtClean="0"/>
              <a:t>Je pense que vous avez tous eu l’occasion de le consulter avec sa nouvelle interface plus «moderne» que le précédent </a:t>
            </a:r>
          </a:p>
          <a:p>
            <a:pPr marL="613197" lvl="1" indent="-171450">
              <a:buFont typeface="Arial" panose="020B0604020202020204" pitchFamily="34" charset="0"/>
              <a:buChar char="•"/>
            </a:pPr>
            <a:r>
              <a:rPr lang="fr-CH" baseline="0" dirty="0" smtClean="0"/>
              <a:t>les derniers résultats des interclubs toujours mis à jour</a:t>
            </a:r>
          </a:p>
          <a:p>
            <a:pPr marL="613197" lvl="1" indent="-171450">
              <a:buFont typeface="Arial" panose="020B0604020202020204" pitchFamily="34" charset="0"/>
              <a:buChar char="•"/>
            </a:pPr>
            <a:r>
              <a:rPr lang="fr-CH" baseline="0" dirty="0" smtClean="0"/>
              <a:t>les dernières news</a:t>
            </a:r>
          </a:p>
          <a:p>
            <a:pPr marL="613197" lvl="1" indent="-171450">
              <a:buFont typeface="Arial" panose="020B0604020202020204" pitchFamily="34" charset="0"/>
              <a:buChar char="•"/>
            </a:pPr>
            <a:r>
              <a:rPr lang="fr-CH" baseline="0" dirty="0" smtClean="0"/>
              <a:t>les événements à venir</a:t>
            </a:r>
          </a:p>
          <a:p>
            <a:pPr marL="441747" lvl="1" indent="0">
              <a:buFont typeface="Arial" panose="020B0604020202020204" pitchFamily="34" charset="0"/>
              <a:buNone/>
            </a:pPr>
            <a:r>
              <a:rPr lang="fr-CH" baseline="0" dirty="0" smtClean="0"/>
              <a:t>Cependant, la vrai nouveauté réside dans la partie que la majorité d’entres-vous ne voyez pas. C’est la partie administrative qui permet maintenant la gestion des membres en ligne, la répartition dans les cours et surtout le calcul et les suivi des cotisations.</a:t>
            </a:r>
          </a:p>
          <a:p>
            <a:pPr marL="441747" lvl="1" indent="0">
              <a:buFont typeface="Arial" panose="020B0604020202020204" pitchFamily="34" charset="0"/>
              <a:buNone/>
            </a:pPr>
            <a:r>
              <a:rPr lang="fr-CH" baseline="0" dirty="0" smtClean="0"/>
              <a:t>Même s’il a fallut une petit période de rodage pour le mettre en place, cet outils nous facilite maintenant énormément la vie. </a:t>
            </a:r>
          </a:p>
          <a:p>
            <a:pPr marL="441747" lvl="1" indent="0">
              <a:buFont typeface="Arial" panose="020B0604020202020204" pitchFamily="34" charset="0"/>
              <a:buNone/>
            </a:pPr>
            <a:endParaRPr lang="fr-CH" baseline="0" dirty="0" smtClean="0"/>
          </a:p>
          <a:p>
            <a:pPr marL="441747" lvl="1" indent="0">
              <a:buFont typeface="Arial" panose="020B0604020202020204" pitchFamily="34" charset="0"/>
              <a:buNone/>
            </a:pPr>
            <a:r>
              <a:rPr lang="fr-CH" baseline="0" dirty="0" smtClean="0"/>
              <a:t>Donc merci Benoît pour cet excellent outil.</a:t>
            </a:r>
            <a:endParaRPr lang="fr-CH" baseline="0" dirty="0" smtClean="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5</a:t>
            </a:fld>
            <a:endParaRPr lang="fr-CH"/>
          </a:p>
        </p:txBody>
      </p:sp>
    </p:spTree>
    <p:extLst>
      <p:ext uri="{BB962C8B-B14F-4D97-AF65-F5344CB8AC3E}">
        <p14:creationId xmlns:p14="http://schemas.microsoft.com/office/powerpoint/2010/main" val="237288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441747" lvl="1" indent="0">
              <a:buFont typeface="Arial" pitchFamily="34" charset="0"/>
              <a:buNone/>
            </a:pPr>
            <a:r>
              <a:rPr lang="fr-CH" baseline="0" dirty="0" smtClean="0"/>
              <a:t>Bilan des activités du club pendant la saison:</a:t>
            </a:r>
          </a:p>
          <a:p>
            <a:pPr marL="441747" lvl="1" indent="0">
              <a:buFont typeface="Arial" pitchFamily="34" charset="0"/>
              <a:buNone/>
            </a:pPr>
            <a:endParaRPr lang="fr-CH" baseline="0" dirty="0" smtClean="0"/>
          </a:p>
          <a:p>
            <a:pPr marL="441747" lvl="1" indent="0">
              <a:buFont typeface="Arial" pitchFamily="34" charset="0"/>
              <a:buNone/>
            </a:pPr>
            <a:r>
              <a:rPr lang="fr-CH" baseline="0" dirty="0" smtClean="0"/>
              <a:t>2016-2017 : Saison très riches en événements.</a:t>
            </a:r>
          </a:p>
          <a:p>
            <a:pPr marL="441747" lvl="1" indent="0">
              <a:buFont typeface="Arial" pitchFamily="34" charset="0"/>
              <a:buNone/>
            </a:pPr>
            <a:endParaRPr lang="fr-CH" baseline="0" dirty="0" smtClean="0"/>
          </a:p>
          <a:p>
            <a:pPr marL="441747" lvl="1" indent="0">
              <a:buFont typeface="Arial" pitchFamily="34" charset="0"/>
              <a:buNone/>
            </a:pPr>
            <a:r>
              <a:rPr lang="fr-CH" baseline="0" dirty="0" smtClean="0"/>
              <a:t>La saison a commencé très fort avec la journée du sport de la commune de Versoix à laquelle nous avons participé.</a:t>
            </a:r>
          </a:p>
          <a:p>
            <a:pPr marL="613197" lvl="1" indent="-171450">
              <a:buFont typeface="Arial" pitchFamily="34" charset="0"/>
              <a:buChar char="•"/>
            </a:pPr>
            <a:r>
              <a:rPr lang="fr-CH" baseline="0" dirty="0" smtClean="0"/>
              <a:t>Dimanche 4 septembre 2016</a:t>
            </a:r>
          </a:p>
          <a:p>
            <a:pPr marL="613197"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CH" baseline="0" dirty="0" smtClean="0"/>
              <a:t>Présenter au public les différentes activités proposées </a:t>
            </a:r>
            <a:r>
              <a:rPr lang="fr-CH" baseline="0" dirty="0" smtClean="0"/>
              <a:t>dans la </a:t>
            </a:r>
            <a:r>
              <a:rPr lang="fr-CH" baseline="0" dirty="0" smtClean="0"/>
              <a:t>commune</a:t>
            </a:r>
          </a:p>
          <a:p>
            <a:pPr marL="613197"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CH" baseline="0" dirty="0" smtClean="0"/>
              <a:t>La grande majorité des sociétés étaient présentes, dont le Versoix Badminton Club.</a:t>
            </a:r>
            <a:endParaRPr lang="fr-CH" baseline="0" dirty="0" smtClean="0"/>
          </a:p>
          <a:p>
            <a:pPr marL="613197" lvl="1" indent="-171450">
              <a:buFont typeface="Arial" pitchFamily="34" charset="0"/>
              <a:buChar char="•"/>
            </a:pPr>
            <a:r>
              <a:rPr lang="fr-CH" baseline="0" dirty="0" smtClean="0"/>
              <a:t>VBC avait un stand à l’extérieur avec </a:t>
            </a:r>
            <a:r>
              <a:rPr lang="fr-CH" baseline="0" dirty="0" smtClean="0"/>
              <a:t>un filet, des activités ludique ainsi que des </a:t>
            </a:r>
            <a:r>
              <a:rPr lang="fr-CH" baseline="0" dirty="0" smtClean="0"/>
              <a:t>crêpes et </a:t>
            </a:r>
            <a:r>
              <a:rPr lang="fr-CH" baseline="0" dirty="0" smtClean="0"/>
              <a:t>des boissons.</a:t>
            </a:r>
          </a:p>
          <a:p>
            <a:pPr marL="613197"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CH" baseline="0" dirty="0" smtClean="0"/>
              <a:t>A l’intérieur, dans la salle de tennis, nous avons pu monter une terrain de badminton.</a:t>
            </a:r>
          </a:p>
          <a:p>
            <a:pPr marL="613197"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CH" baseline="0" dirty="0" smtClean="0"/>
              <a:t>Le public était au rendez-vous grâce </a:t>
            </a:r>
            <a:r>
              <a:rPr lang="fr-CH" baseline="0" dirty="0" smtClean="0"/>
              <a:t>à une météo clémente</a:t>
            </a:r>
          </a:p>
          <a:p>
            <a:pPr marL="613197" lvl="1" indent="-171450">
              <a:buFont typeface="Arial" pitchFamily="34" charset="0"/>
              <a:buChar char="•"/>
            </a:pPr>
            <a:r>
              <a:rPr lang="fr-CH" baseline="0" dirty="0" smtClean="0"/>
              <a:t>Beaucoup de personnes sont venus s’initier au badminton </a:t>
            </a:r>
            <a:r>
              <a:rPr lang="fr-CH" baseline="0" dirty="0" smtClean="0"/>
              <a:t>et/ou </a:t>
            </a:r>
            <a:r>
              <a:rPr lang="fr-CH" baseline="0" dirty="0" smtClean="0"/>
              <a:t>assister à la démonstration de Scott et Loïc</a:t>
            </a:r>
          </a:p>
          <a:p>
            <a:pPr marL="613197" lvl="1" indent="-171450">
              <a:buFont typeface="Arial" pitchFamily="34" charset="0"/>
              <a:buChar char="•"/>
            </a:pPr>
            <a:r>
              <a:rPr lang="fr-CH" baseline="0" dirty="0" smtClean="0"/>
              <a:t>Reportage remarquable et remarqué sur Télé Versoix entre autre grâce à notre mascotte du jour.</a:t>
            </a:r>
          </a:p>
          <a:p>
            <a:pPr marL="613197" lvl="1" indent="-171450">
              <a:buFont typeface="Arial" pitchFamily="34" charset="0"/>
              <a:buChar char="•"/>
            </a:pPr>
            <a:r>
              <a:rPr lang="fr-CH" baseline="0" dirty="0" smtClean="0"/>
              <a:t>Il était possible ce jour-là de s’inscrire au club et nous avons eu de nombreuses </a:t>
            </a:r>
            <a:r>
              <a:rPr lang="fr-CH" baseline="0" dirty="0" smtClean="0"/>
              <a:t>inscriptions sur place (surtout juniors</a:t>
            </a:r>
            <a:r>
              <a:rPr lang="fr-CH" baseline="0" dirty="0" smtClean="0"/>
              <a:t>) =&gt; succès!</a:t>
            </a:r>
            <a:endParaRPr lang="fr-CH" baseline="0" dirty="0" smtClean="0"/>
          </a:p>
          <a:p>
            <a:pPr marL="613197" lvl="1" indent="-171450">
              <a:buFont typeface="Arial" pitchFamily="34" charset="0"/>
              <a:buChar char="•"/>
            </a:pPr>
            <a:r>
              <a:rPr lang="fr-CH" baseline="0" dirty="0" smtClean="0"/>
              <a:t>Grand merci au personnes qui nous aidées ce jour-là.</a:t>
            </a:r>
          </a:p>
          <a:p>
            <a:pPr marL="441747" lvl="1" indent="0">
              <a:buFont typeface="Arial" pitchFamily="34" charset="0"/>
              <a:buNone/>
            </a:pPr>
            <a:endParaRPr lang="fr-CH" baseline="0" dirty="0" smtClean="0"/>
          </a:p>
          <a:p>
            <a:pPr marL="441747" lvl="1" indent="0">
              <a:buFont typeface="Arial" pitchFamily="34" charset="0"/>
              <a:buNone/>
            </a:pPr>
            <a:r>
              <a:rPr lang="fr-CH" baseline="0" dirty="0" smtClean="0"/>
              <a:t>Cette manifestation devrait dorénavant avoir lieu tous les deux ans.</a:t>
            </a:r>
          </a:p>
          <a:p>
            <a:pPr marL="441747" lvl="1" indent="0">
              <a:buFont typeface="Arial" pitchFamily="34" charset="0"/>
              <a:buNone/>
            </a:pPr>
            <a:endParaRPr lang="fr-CH" baseline="0"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6</a:t>
            </a:fld>
            <a:endParaRPr lang="fr-CH"/>
          </a:p>
        </p:txBody>
      </p:sp>
    </p:spTree>
    <p:extLst>
      <p:ext uri="{BB962C8B-B14F-4D97-AF65-F5344CB8AC3E}">
        <p14:creationId xmlns:p14="http://schemas.microsoft.com/office/powerpoint/2010/main" val="404380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marL="441747" lvl="1" indent="0">
              <a:buFont typeface="Arial" pitchFamily="34" charset="0"/>
              <a:buNone/>
            </a:pPr>
            <a:r>
              <a:rPr lang="fr-CH" baseline="0" dirty="0" smtClean="0"/>
              <a:t>En novembre de l’année passée, nous avons organisé le traditionnel tournoi de doubles licencié de Versoix</a:t>
            </a:r>
          </a:p>
          <a:p>
            <a:pPr marL="441747" lvl="1" indent="0">
              <a:buFont typeface="Arial" pitchFamily="34" charset="0"/>
              <a:buNone/>
            </a:pPr>
            <a:r>
              <a:rPr lang="fr-CH" baseline="0" dirty="0" smtClean="0"/>
              <a:t>Cette saison, l’organisation </a:t>
            </a:r>
            <a:r>
              <a:rPr lang="fr-CH" baseline="0" dirty="0"/>
              <a:t>du tournoi </a:t>
            </a:r>
            <a:r>
              <a:rPr lang="fr-CH" baseline="0" dirty="0" smtClean="0"/>
              <a:t>a </a:t>
            </a:r>
            <a:r>
              <a:rPr lang="fr-CH" baseline="0" dirty="0"/>
              <a:t>été un peu chaotique :</a:t>
            </a:r>
          </a:p>
          <a:p>
            <a:pPr marL="613197" lvl="1" indent="-171450">
              <a:buFont typeface="Arial" pitchFamily="34" charset="0"/>
              <a:buChar char="•"/>
            </a:pPr>
            <a:r>
              <a:rPr lang="fr-CH" baseline="0" dirty="0"/>
              <a:t>Avec un début de saison particulièrement chargé et éprouvant pour le comité, l’organisation du tournoi de double a été </a:t>
            </a:r>
            <a:r>
              <a:rPr lang="fr-CH" baseline="0" dirty="0" smtClean="0"/>
              <a:t>initiée tardivement </a:t>
            </a:r>
            <a:r>
              <a:rPr lang="fr-CH" baseline="0" dirty="0"/>
              <a:t>l’année passée.</a:t>
            </a:r>
          </a:p>
          <a:p>
            <a:pPr marL="613197" lvl="1" indent="-171450">
              <a:buFont typeface="Arial" pitchFamily="34" charset="0"/>
              <a:buChar char="•"/>
            </a:pPr>
            <a:r>
              <a:rPr lang="fr-CH" baseline="0" dirty="0"/>
              <a:t>Difficulté de trouver des bénévoles au sein du club</a:t>
            </a:r>
          </a:p>
          <a:p>
            <a:pPr marL="613197" lvl="1" indent="-171450">
              <a:buFont typeface="Arial" pitchFamily="34" charset="0"/>
              <a:buChar char="•"/>
            </a:pPr>
            <a:r>
              <a:rPr lang="fr-CH" baseline="0" dirty="0"/>
              <a:t>Décision d’annuler le tournoi =&gt; Vive réaction de nombreux joueurs et clubs genevois =&gt; tournoi très attendu de la part des joueurs</a:t>
            </a:r>
          </a:p>
          <a:p>
            <a:pPr marL="613197" lvl="1" indent="-171450">
              <a:buFont typeface="Arial" pitchFamily="34" charset="0"/>
              <a:buChar char="•"/>
            </a:pPr>
            <a:r>
              <a:rPr lang="fr-CH" baseline="0" dirty="0"/>
              <a:t>Sous la pression populaire, décision de faire le forcing pour organiser le tournoi malgré tout</a:t>
            </a:r>
          </a:p>
          <a:p>
            <a:pPr marL="613197" lvl="1" indent="-171450">
              <a:buFont typeface="Arial" pitchFamily="34" charset="0"/>
              <a:buChar char="•"/>
            </a:pPr>
            <a:r>
              <a:rPr lang="fr-CH" baseline="0" dirty="0"/>
              <a:t>De plus l’organisation a été compliquée par l’introduction cette année d’un nouveau logiciel officiel pour l’organisation des tournoi qu’il a fallu appréhender.</a:t>
            </a:r>
            <a:br>
              <a:rPr lang="fr-CH" baseline="0" dirty="0"/>
            </a:br>
            <a:r>
              <a:rPr lang="fr-CH" baseline="0" dirty="0"/>
              <a:t>Grand merci à Scott qui m’a bien </a:t>
            </a:r>
            <a:r>
              <a:rPr lang="fr-CH" baseline="0" dirty="0" smtClean="0"/>
              <a:t>assisté dans cette tâche.</a:t>
            </a:r>
            <a:endParaRPr lang="fr-CH" baseline="0" dirty="0"/>
          </a:p>
          <a:p>
            <a:pPr marL="613197" lvl="1" indent="-171450">
              <a:buFont typeface="Arial" pitchFamily="34" charset="0"/>
              <a:buChar char="•"/>
            </a:pPr>
            <a:r>
              <a:rPr lang="fr-CH" baseline="0" dirty="0"/>
              <a:t>Autre mauvais surprise, l’absence de pont roulant </a:t>
            </a:r>
            <a:r>
              <a:rPr lang="fr-CH" baseline="0" dirty="0" smtClean="0"/>
              <a:t>:</a:t>
            </a:r>
            <a:br>
              <a:rPr lang="fr-CH" baseline="0" dirty="0" smtClean="0"/>
            </a:br>
            <a:r>
              <a:rPr lang="fr-CH" baseline="0" dirty="0" smtClean="0"/>
              <a:t>Jusqu’à présent, chaque année, nous pouvions faire usage du pont roulant de la commune pour la mise en place des salles.</a:t>
            </a:r>
            <a:br>
              <a:rPr lang="fr-CH" baseline="0" dirty="0" smtClean="0"/>
            </a:br>
            <a:r>
              <a:rPr lang="fr-CH" baseline="0" dirty="0" smtClean="0"/>
              <a:t>Cette année nous avons appris peu de temps avant le tournoi que la commune ne possédait plus de pont roulant!</a:t>
            </a:r>
            <a:br>
              <a:rPr lang="fr-CH" baseline="0" dirty="0" smtClean="0"/>
            </a:br>
            <a:r>
              <a:rPr lang="fr-CH" baseline="0" dirty="0" smtClean="0"/>
              <a:t>Heureusement</a:t>
            </a:r>
            <a:r>
              <a:rPr lang="fr-CH" baseline="0" dirty="0"/>
              <a:t>, que grâce à Michael nous avons trouvé une solution alternative sans laquelle nous aurions été complètement coincé.</a:t>
            </a:r>
          </a:p>
          <a:p>
            <a:pPr marL="613197" lvl="1" indent="-171450">
              <a:buFont typeface="Arial" pitchFamily="34" charset="0"/>
              <a:buChar char="•"/>
            </a:pPr>
            <a:r>
              <a:rPr lang="fr-CH" baseline="0" dirty="0"/>
              <a:t>Par chance, nous avons pu compter sur l’aide du BC Police et du BC Meyrin pour la fastidieuse tâche du montage des bâches.</a:t>
            </a:r>
          </a:p>
          <a:p>
            <a:pPr marL="613197" lvl="1" indent="-171450">
              <a:buFont typeface="Arial" pitchFamily="34" charset="0"/>
              <a:buChar char="•"/>
            </a:pPr>
            <a:r>
              <a:rPr lang="fr-CH" baseline="0" dirty="0"/>
              <a:t>Malgré un délai d’inscription particulièrement court et l’absence d’un grand club du canton qui faisait un déplacement au tournoi de Bulle, nous avons eu un grand nombre d’inscrits, presque aussi élevé que les années précédentes.</a:t>
            </a:r>
          </a:p>
          <a:p>
            <a:pPr marL="613197" lvl="1" indent="-171450">
              <a:buFont typeface="Arial" pitchFamily="34" charset="0"/>
              <a:buChar char="•"/>
            </a:pPr>
            <a:r>
              <a:rPr lang="fr-CH" baseline="0" dirty="0" smtClean="0"/>
              <a:t>On peu juste regretter qu’il </a:t>
            </a:r>
            <a:r>
              <a:rPr lang="fr-CH" baseline="0" dirty="0"/>
              <a:t>y ait eu très peu d’inscrits du club. Moitié moins par rapport à l’année passée et pour la majorité des juniors.</a:t>
            </a:r>
          </a:p>
          <a:p>
            <a:pPr marL="613197" lvl="1" indent="-171450">
              <a:buFont typeface="Arial" pitchFamily="34" charset="0"/>
              <a:buChar char="•"/>
            </a:pPr>
            <a:r>
              <a:rPr lang="fr-CH" baseline="0" dirty="0"/>
              <a:t>A noter encore, une nouveauté cette année. En plus des incontournables crêpes, la buvette a servi cette année des plats chaud sous forme de currys.</a:t>
            </a:r>
            <a:br>
              <a:rPr lang="fr-CH" baseline="0" dirty="0"/>
            </a:br>
            <a:r>
              <a:rPr lang="fr-CH" baseline="0" dirty="0"/>
              <a:t>Un immense merci à Magali pour l’initiative et la confection de tous ces plats qui ont eu un énorme succès</a:t>
            </a:r>
            <a:r>
              <a:rPr lang="fr-CH" baseline="0" dirty="0" smtClean="0"/>
              <a:t>.</a:t>
            </a:r>
          </a:p>
          <a:p>
            <a:pPr marL="613197" lvl="1" indent="-171450">
              <a:buFont typeface="Arial" pitchFamily="34" charset="0"/>
              <a:buChar char="•"/>
            </a:pPr>
            <a:endParaRPr lang="fr-CH" baseline="0" dirty="0" smtClean="0"/>
          </a:p>
          <a:p>
            <a:pPr marL="441747" lvl="1" indent="0">
              <a:buFont typeface="Arial" pitchFamily="34" charset="0"/>
              <a:buNone/>
            </a:pPr>
            <a:r>
              <a:rPr lang="fr-CH" baseline="0" dirty="0" smtClean="0"/>
              <a:t>Un immense merci également à tous ceux qui nous ont aidés ce weekend-là pour la buvette, pour la confection des pâtisserie et pour la mise en place et le rangement des salles.</a:t>
            </a:r>
            <a:endParaRPr lang="fr-CH" baseline="0" dirty="0"/>
          </a:p>
          <a:p>
            <a:pPr marL="613197" lvl="1" indent="-171450">
              <a:buFont typeface="Arial" pitchFamily="34" charset="0"/>
              <a:buChar char="•"/>
            </a:pPr>
            <a:endParaRPr lang="fr-CH" baseline="0"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7</a:t>
            </a:fld>
            <a:endParaRPr lang="fr-CH"/>
          </a:p>
        </p:txBody>
      </p:sp>
    </p:spTree>
    <p:extLst>
      <p:ext uri="{BB962C8B-B14F-4D97-AF65-F5344CB8AC3E}">
        <p14:creationId xmlns:p14="http://schemas.microsoft.com/office/powerpoint/2010/main" val="4075341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pPr marL="441747" lvl="1" indent="0">
              <a:buFont typeface="Arial" pitchFamily="34" charset="0"/>
              <a:buNone/>
            </a:pPr>
            <a:r>
              <a:rPr lang="fr-CH" baseline="0" dirty="0" smtClean="0"/>
              <a:t>Il n’y pas que le tournoi de double que nous organisons chaque année, nous organisons également des événements réservés aux membres :</a:t>
            </a:r>
          </a:p>
          <a:p>
            <a:pPr marL="607402" lvl="1" indent="-165655">
              <a:buFont typeface="Arial" pitchFamily="34" charset="0"/>
              <a:buChar char="•"/>
            </a:pPr>
            <a:r>
              <a:rPr lang="fr-CH" baseline="0" dirty="0" smtClean="0"/>
              <a:t>Traditionnel </a:t>
            </a:r>
            <a:r>
              <a:rPr lang="fr-CH" baseline="0" dirty="0"/>
              <a:t>tournoi interne de fin de saison</a:t>
            </a:r>
          </a:p>
          <a:p>
            <a:pPr marL="1064602" lvl="2" indent="-165655">
              <a:buFont typeface="Arial" pitchFamily="34" charset="0"/>
              <a:buChar char="•"/>
            </a:pPr>
            <a:r>
              <a:rPr lang="fr-CH" baseline="0" dirty="0"/>
              <a:t>Date : 11 juin 2016</a:t>
            </a:r>
          </a:p>
          <a:p>
            <a:pPr marL="1064602" lvl="2" indent="-165655">
              <a:buFont typeface="Arial" pitchFamily="34" charset="0"/>
              <a:buChar char="•"/>
            </a:pPr>
            <a:r>
              <a:rPr lang="fr-CH" baseline="0" dirty="0"/>
              <a:t>Ambiance comme toujours très détendue et conviviale</a:t>
            </a:r>
          </a:p>
          <a:p>
            <a:pPr marL="1064602" lvl="2" indent="-165655">
              <a:buFont typeface="Arial" pitchFamily="34" charset="0"/>
              <a:buChar char="•"/>
            </a:pPr>
            <a:r>
              <a:rPr lang="fr-CH" baseline="0" dirty="0"/>
              <a:t>Malgré une météo mitigée, nous avons pu préparer nos traditionnelles grillades</a:t>
            </a:r>
          </a:p>
          <a:p>
            <a:pPr marL="1064602" lvl="2" indent="-165655">
              <a:buFont typeface="Arial" pitchFamily="34" charset="0"/>
              <a:buChar char="•"/>
            </a:pPr>
            <a:r>
              <a:rPr lang="fr-CH" baseline="0" dirty="0"/>
              <a:t>Seul point noir l’année passée, les problème d’éclairage rencontrés ce jour-là.</a:t>
            </a:r>
            <a:br>
              <a:rPr lang="fr-CH" baseline="0" dirty="0"/>
            </a:br>
            <a:r>
              <a:rPr lang="fr-CH" baseline="0" dirty="0"/>
              <a:t>En effet, le jour du tournoi, l’éclairage des salles ne fonctionnait pas. Par chance, nous avons croisé le fils du concierge qui a finalement réussi à régler le problème pour que le tournoi puisse avoir lieu.</a:t>
            </a:r>
          </a:p>
          <a:p>
            <a:pPr marL="607402" lvl="1" indent="-165655">
              <a:buFont typeface="Arial" pitchFamily="34" charset="0"/>
              <a:buChar char="•"/>
            </a:pPr>
            <a:r>
              <a:rPr lang="fr-CH" baseline="0" dirty="0"/>
              <a:t>Tournoi vendredi pour la troisième année consécutive</a:t>
            </a:r>
          </a:p>
          <a:p>
            <a:pPr marL="1064602" lvl="2" indent="-165655">
              <a:buFont typeface="Arial" pitchFamily="34" charset="0"/>
              <a:buChar char="•"/>
            </a:pPr>
            <a:r>
              <a:rPr lang="fr-CH" baseline="0" dirty="0"/>
              <a:t>Dates : </a:t>
            </a:r>
            <a:r>
              <a:rPr lang="fr-CH" baseline="0" dirty="0" smtClean="0"/>
              <a:t>???, 30 </a:t>
            </a:r>
            <a:r>
              <a:rPr lang="fr-CH" baseline="0" dirty="0"/>
              <a:t>mars 2016</a:t>
            </a:r>
          </a:p>
          <a:p>
            <a:pPr marL="1064602" lvl="2" indent="-165655">
              <a:buFont typeface="Arial" pitchFamily="34" charset="0"/>
              <a:buChar char="•"/>
            </a:pPr>
            <a:r>
              <a:rPr lang="fr-CH" baseline="0" dirty="0"/>
              <a:t>S’adresse à tous les membres du club quel que soit leur âge et leur niveau, mais aussi aux amis et membre de la famille des membres.</a:t>
            </a:r>
          </a:p>
          <a:p>
            <a:pPr marL="1049148" lvl="2" indent="-165655">
              <a:buFont typeface="Arial" pitchFamily="34" charset="0"/>
              <a:buChar char="•"/>
            </a:pPr>
            <a:r>
              <a:rPr lang="fr-CH" baseline="0" dirty="0"/>
              <a:t>Malheureusement, l’annonce des tournois était un peu tardive pour les trois tournois qui ont eu lieu. Cela explique un nombre un peu plus faible de participants lors des dernier tournois. </a:t>
            </a:r>
          </a:p>
          <a:p>
            <a:pPr marL="1049148" lvl="2" indent="-165655">
              <a:buFont typeface="Arial" pitchFamily="34" charset="0"/>
              <a:buChar char="•"/>
            </a:pPr>
            <a:r>
              <a:rPr lang="fr-CH" baseline="0" dirty="0"/>
              <a:t>Merci à Thibault : initiateur et organisateur de ces tournois</a:t>
            </a:r>
          </a:p>
          <a:p>
            <a:pPr marL="591948" lvl="1" indent="-165655">
              <a:buFont typeface="Arial" pitchFamily="34" charset="0"/>
              <a:buChar char="•"/>
            </a:pPr>
            <a:r>
              <a:rPr lang="fr-CH" baseline="0" dirty="0"/>
              <a:t>Défi du Roi:</a:t>
            </a:r>
          </a:p>
          <a:p>
            <a:pPr marL="1049148" lvl="2" indent="-165655">
              <a:buFont typeface="Arial" pitchFamily="34" charset="0"/>
              <a:buChar char="•"/>
            </a:pPr>
            <a:r>
              <a:rPr lang="fr-CH" baseline="0" dirty="0"/>
              <a:t>Introduction du «défi du Roi» cette saison</a:t>
            </a:r>
          </a:p>
          <a:p>
            <a:pPr marL="1049148" lvl="2" indent="-165655">
              <a:buFont typeface="Arial" pitchFamily="34" charset="0"/>
              <a:buChar char="•"/>
            </a:pPr>
            <a:r>
              <a:rPr lang="fr-CH" baseline="0" dirty="0"/>
              <a:t>Espèce de championnat individuel interne qui s’étale sur l’ensemble de la saison.</a:t>
            </a:r>
          </a:p>
          <a:p>
            <a:pPr marL="1049148" lvl="2" indent="-165655">
              <a:buFont typeface="Arial" pitchFamily="34" charset="0"/>
              <a:buChar char="•"/>
            </a:pPr>
            <a:r>
              <a:rPr lang="fr-CH" baseline="0" dirty="0"/>
              <a:t>Principe : Possibilité de défier un joueur mieux placé dans le classement pour prendre sa place.</a:t>
            </a:r>
          </a:p>
          <a:p>
            <a:pPr marL="1049148" lvl="2" indent="-165655">
              <a:buFont typeface="Arial" pitchFamily="34" charset="0"/>
              <a:buChar char="•"/>
            </a:pPr>
            <a:r>
              <a:rPr lang="fr-CH" baseline="0" dirty="0"/>
              <a:t>Plusieurs défis en début de saison puis un peu moins ensuite.</a:t>
            </a:r>
          </a:p>
          <a:p>
            <a:pPr marL="1049148" lvl="2" indent="-165655">
              <a:buFont typeface="Arial" pitchFamily="34" charset="0"/>
              <a:buChar char="•"/>
            </a:pPr>
            <a:r>
              <a:rPr lang="fr-CH" baseline="0" dirty="0"/>
              <a:t>Nous nous laissons jusqu’à la fin de la saison, jusqu’au tournoi interne, pour faire un bilan et décider si nous reconduirons ce championnat sous la même forme ou une forme différente.</a:t>
            </a:r>
          </a:p>
          <a:p>
            <a:pPr marL="1049148" lvl="2" indent="-165655">
              <a:buFont typeface="Arial" pitchFamily="34" charset="0"/>
              <a:buChar char="•"/>
            </a:pPr>
            <a:r>
              <a:rPr lang="fr-CH" baseline="0" dirty="0"/>
              <a:t>Profitez donc encore des dernières semaines pour défier d’autres joueurs et peut-être progresser dans le classement.</a:t>
            </a:r>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8</a:t>
            </a:fld>
            <a:endParaRPr lang="fr-CH"/>
          </a:p>
        </p:txBody>
      </p:sp>
    </p:spTree>
    <p:extLst>
      <p:ext uri="{BB962C8B-B14F-4D97-AF65-F5344CB8AC3E}">
        <p14:creationId xmlns:p14="http://schemas.microsoft.com/office/powerpoint/2010/main" val="4075341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Arial" panose="020B0604020202020204" pitchFamily="34" charset="0"/>
              <a:buNone/>
            </a:pPr>
            <a:r>
              <a:rPr lang="fr-CH" dirty="0"/>
              <a:t>Compétition</a:t>
            </a:r>
            <a:endParaRPr lang="fr-CH" baseline="0" dirty="0"/>
          </a:p>
          <a:p>
            <a:pPr marL="0" indent="0">
              <a:buFont typeface="Arial" panose="020B0604020202020204" pitchFamily="34" charset="0"/>
              <a:buNone/>
            </a:pPr>
            <a:endParaRPr lang="fr-CH" baseline="0" dirty="0"/>
          </a:p>
          <a:p>
            <a:pPr marL="171450" indent="-171450">
              <a:buFont typeface="Arial" panose="020B0604020202020204" pitchFamily="34" charset="0"/>
              <a:buChar char="•"/>
            </a:pPr>
            <a:r>
              <a:rPr lang="fr-CH" baseline="0" dirty="0" smtClean="0"/>
              <a:t>Saison marquée par l’introduction </a:t>
            </a:r>
            <a:r>
              <a:rPr lang="fr-CH" baseline="0" dirty="0"/>
              <a:t>d’un nouveau logiciel pour la gestion de toutes les compétitions en Suisse y compris les </a:t>
            </a:r>
            <a:r>
              <a:rPr lang="fr-CH" baseline="0" dirty="0" smtClean="0"/>
              <a:t>tournois (voir plus haut) mais aussi les interclubs</a:t>
            </a:r>
            <a:r>
              <a:rPr lang="fr-CH" baseline="0" dirty="0"/>
              <a:t>.</a:t>
            </a:r>
          </a:p>
          <a:p>
            <a:pPr marL="171450" indent="-171450">
              <a:buFont typeface="Arial" panose="020B0604020202020204" pitchFamily="34" charset="0"/>
              <a:buChar char="•"/>
            </a:pPr>
            <a:r>
              <a:rPr lang="fr-CH" baseline="0" dirty="0" smtClean="0"/>
              <a:t>Le nouveau logiciel s’accompagnait d’un nouveau </a:t>
            </a:r>
            <a:r>
              <a:rPr lang="fr-CH" baseline="0" dirty="0"/>
              <a:t>système de classement qui </a:t>
            </a:r>
            <a:r>
              <a:rPr lang="fr-CH" baseline="0" dirty="0" smtClean="0"/>
              <a:t>impliquait pas mal de changements</a:t>
            </a:r>
            <a:endParaRPr lang="fr-CH" baseline="0" dirty="0"/>
          </a:p>
          <a:p>
            <a:pPr marL="171450" indent="-171450">
              <a:buFont typeface="Arial" panose="020B0604020202020204" pitchFamily="34" charset="0"/>
              <a:buChar char="•"/>
            </a:pPr>
            <a:endParaRPr lang="fr-CH" dirty="0"/>
          </a:p>
          <a:p>
            <a:pPr marL="165655" indent="-165655">
              <a:buFont typeface="Arial" panose="020B0604020202020204" pitchFamily="34" charset="0"/>
              <a:buChar char="•"/>
            </a:pPr>
            <a:r>
              <a:rPr lang="fr-CH" dirty="0"/>
              <a:t>Versoix 1 (2</a:t>
            </a:r>
            <a:r>
              <a:rPr lang="fr-CH" baseline="30000" dirty="0"/>
              <a:t>ème</a:t>
            </a:r>
            <a:r>
              <a:rPr lang="fr-CH" baseline="0" dirty="0"/>
              <a:t> ligue) :</a:t>
            </a:r>
          </a:p>
          <a:p>
            <a:pPr marL="1080055" lvl="2" indent="-165655">
              <a:buFont typeface="Arial" panose="020B0604020202020204" pitchFamily="34" charset="0"/>
              <a:buChar char="•"/>
            </a:pPr>
            <a:r>
              <a:rPr lang="fr-CH" baseline="0" dirty="0" smtClean="0"/>
              <a:t>Scott </a:t>
            </a:r>
            <a:r>
              <a:rPr lang="fr-CH" baseline="0" dirty="0"/>
              <a:t>de retour de blessure</a:t>
            </a:r>
          </a:p>
          <a:p>
            <a:pPr marL="1080055" lvl="2" indent="-165655">
              <a:buFont typeface="Arial" panose="020B0604020202020204" pitchFamily="34" charset="0"/>
              <a:buChar char="•"/>
            </a:pPr>
            <a:r>
              <a:rPr lang="fr-CH" baseline="0" dirty="0"/>
              <a:t>Kévin, en provenance de Saint-Maurice, venu renforcer la première équipe</a:t>
            </a:r>
          </a:p>
          <a:p>
            <a:pPr marL="1080055" lvl="2" indent="-165655">
              <a:buFont typeface="Arial" panose="020B0604020202020204" pitchFamily="34" charset="0"/>
              <a:buChar char="•"/>
            </a:pPr>
            <a:r>
              <a:rPr lang="fr-CH" baseline="0" dirty="0"/>
              <a:t>Pascal </a:t>
            </a:r>
            <a:r>
              <a:rPr lang="fr-CH" baseline="0" dirty="0" err="1"/>
              <a:t>Piard</a:t>
            </a:r>
            <a:r>
              <a:rPr lang="fr-CH" baseline="0" dirty="0"/>
              <a:t> </a:t>
            </a:r>
            <a:r>
              <a:rPr lang="fr-CH" baseline="0" dirty="0" smtClean="0"/>
              <a:t>du BC Police en </a:t>
            </a:r>
            <a:r>
              <a:rPr lang="fr-CH" baseline="0" dirty="0"/>
              <a:t>renfort en tant que licence plus</a:t>
            </a:r>
          </a:p>
          <a:p>
            <a:pPr marL="607402" marR="0" lvl="1" indent="-1656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baseline="0" dirty="0" smtClean="0"/>
              <a:t>Après avoir été promu en 2ème ligue il y a 2 saisons, Versoix 1 avait réussi à se maintenir en 2</a:t>
            </a:r>
            <a:r>
              <a:rPr lang="fr-CH" baseline="30000" dirty="0" smtClean="0"/>
              <a:t>ème</a:t>
            </a:r>
            <a:r>
              <a:rPr lang="fr-CH" baseline="0" dirty="0" smtClean="0"/>
              <a:t> ligue la saison passée.</a:t>
            </a:r>
          </a:p>
          <a:p>
            <a:pPr marL="607402" lvl="1" indent="-165655">
              <a:buFont typeface="Arial" panose="020B0604020202020204" pitchFamily="34" charset="0"/>
              <a:buChar char="•"/>
            </a:pPr>
            <a:r>
              <a:rPr lang="fr-CH" baseline="0" dirty="0" smtClean="0"/>
              <a:t>Objectif </a:t>
            </a:r>
            <a:r>
              <a:rPr lang="fr-CH" baseline="0" dirty="0"/>
              <a:t>ambitieux : se maintenir </a:t>
            </a:r>
            <a:r>
              <a:rPr lang="fr-CH" baseline="0" dirty="0" smtClean="0"/>
              <a:t>encore en </a:t>
            </a:r>
            <a:r>
              <a:rPr lang="fr-CH" baseline="0" dirty="0"/>
              <a:t>2</a:t>
            </a:r>
            <a:r>
              <a:rPr lang="fr-CH" baseline="30000" dirty="0"/>
              <a:t>ème</a:t>
            </a:r>
            <a:endParaRPr lang="fr-CH" baseline="0" dirty="0"/>
          </a:p>
          <a:p>
            <a:pPr marL="607402" lvl="1" indent="-165655">
              <a:buFont typeface="Arial" panose="020B0604020202020204" pitchFamily="34" charset="0"/>
              <a:buChar char="•"/>
            </a:pPr>
            <a:r>
              <a:rPr lang="fr-CH" baseline="0" dirty="0"/>
              <a:t>Malheureusement, objectif pas atteint puisque l’équipe termine dernière du groupe et est donc reléguée en 3</a:t>
            </a:r>
            <a:r>
              <a:rPr lang="fr-CH" baseline="30000" dirty="0"/>
              <a:t>ème</a:t>
            </a:r>
            <a:r>
              <a:rPr lang="fr-CH" baseline="0" dirty="0"/>
              <a:t> ligue.</a:t>
            </a:r>
          </a:p>
          <a:p>
            <a:pPr marL="607402" lvl="1" indent="-165655">
              <a:buFont typeface="Arial" panose="020B0604020202020204" pitchFamily="34" charset="0"/>
              <a:buChar char="•"/>
            </a:pPr>
            <a:r>
              <a:rPr lang="fr-CH" baseline="0" dirty="0"/>
              <a:t>A noter que les écarts entre les équipes étaient particulièrement petit entre les différentes équipes. Mais malgré ses 16 points acquis en 14 matchs, cela n’a pas suffit pour se maintenir.</a:t>
            </a:r>
          </a:p>
          <a:p>
            <a:pPr marL="607402" lvl="1" indent="-165655">
              <a:buFont typeface="Arial" panose="020B0604020202020204" pitchFamily="34" charset="0"/>
              <a:buChar char="•"/>
            </a:pPr>
            <a:endParaRPr lang="fr-CH" baseline="0" dirty="0"/>
          </a:p>
        </p:txBody>
      </p:sp>
      <p:sp>
        <p:nvSpPr>
          <p:cNvPr id="4" name="Espace réservé du numéro de diapositive 3"/>
          <p:cNvSpPr>
            <a:spLocks noGrp="1"/>
          </p:cNvSpPr>
          <p:nvPr>
            <p:ph type="sldNum" sz="quarter" idx="10"/>
          </p:nvPr>
        </p:nvSpPr>
        <p:spPr/>
        <p:txBody>
          <a:bodyPr/>
          <a:lstStyle/>
          <a:p>
            <a:fld id="{8155B6DC-81AA-4E1D-9CE3-504C599F8BC5}" type="slidenum">
              <a:rPr lang="fr-CH" smtClean="0"/>
              <a:pPr/>
              <a:t>9</a:t>
            </a:fld>
            <a:endParaRPr lang="fr-CH"/>
          </a:p>
        </p:txBody>
      </p:sp>
    </p:spTree>
    <p:extLst>
      <p:ext uri="{BB962C8B-B14F-4D97-AF65-F5344CB8AC3E}">
        <p14:creationId xmlns:p14="http://schemas.microsoft.com/office/powerpoint/2010/main" val="659939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65F8EFA-A473-45DD-B03F-6472E864E79F}"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621101-CC77-46D2-A3D6-8913F65560E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5F8EFA-A473-45DD-B03F-6472E864E79F}"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621101-CC77-46D2-A3D6-8913F65560E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5F8EFA-A473-45DD-B03F-6472E864E79F}"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621101-CC77-46D2-A3D6-8913F65560E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5F8EFA-A473-45DD-B03F-6472E864E79F}"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621101-CC77-46D2-A3D6-8913F65560E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65F8EFA-A473-45DD-B03F-6472E864E79F}" type="datetimeFigureOut">
              <a:rPr lang="fr-FR" smtClean="0"/>
              <a:pPr/>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621101-CC77-46D2-A3D6-8913F65560E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65F8EFA-A473-45DD-B03F-6472E864E79F}" type="datetimeFigureOut">
              <a:rPr lang="fr-FR" smtClean="0"/>
              <a:pPr/>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621101-CC77-46D2-A3D6-8913F65560E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65F8EFA-A473-45DD-B03F-6472E864E79F}" type="datetimeFigureOut">
              <a:rPr lang="fr-FR" smtClean="0"/>
              <a:pPr/>
              <a:t>25/04/2017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5621101-CC77-46D2-A3D6-8913F65560E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65F8EFA-A473-45DD-B03F-6472E864E79F}" type="datetimeFigureOut">
              <a:rPr lang="fr-FR" smtClean="0"/>
              <a:pPr/>
              <a:t>25/04/2017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5621101-CC77-46D2-A3D6-8913F65560E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5F8EFA-A473-45DD-B03F-6472E864E79F}" type="datetimeFigureOut">
              <a:rPr lang="fr-FR" smtClean="0"/>
              <a:pPr/>
              <a:t>25/04/2017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5621101-CC77-46D2-A3D6-8913F65560E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65F8EFA-A473-45DD-B03F-6472E864E79F}" type="datetimeFigureOut">
              <a:rPr lang="fr-FR" smtClean="0"/>
              <a:pPr/>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621101-CC77-46D2-A3D6-8913F65560E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65F8EFA-A473-45DD-B03F-6472E864E79F}" type="datetimeFigureOut">
              <a:rPr lang="fr-FR" smtClean="0"/>
              <a:pPr/>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621101-CC77-46D2-A3D6-8913F65560E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F8EFA-A473-45DD-B03F-6472E864E79F}" type="datetimeFigureOut">
              <a:rPr lang="fr-FR" smtClean="0"/>
              <a:pPr/>
              <a:t>25/04/2017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21101-CC77-46D2-A3D6-8913F65560E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5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14282" y="428604"/>
            <a:ext cx="7772400" cy="1470025"/>
          </a:xfrm>
        </p:spPr>
        <p:txBody>
          <a:bodyPr/>
          <a:lstStyle/>
          <a:p>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Assemblée générale ordinaire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ous-titre 2"/>
          <p:cNvSpPr>
            <a:spLocks noGrp="1"/>
          </p:cNvSpPr>
          <p:nvPr>
            <p:ph type="subTitle" idx="1"/>
          </p:nvPr>
        </p:nvSpPr>
        <p:spPr>
          <a:xfrm>
            <a:off x="3143240" y="2285992"/>
            <a:ext cx="6000760" cy="1214446"/>
          </a:xfrm>
        </p:spPr>
        <p:txBody>
          <a:bodyPr/>
          <a:lstStyle/>
          <a:p>
            <a:pPr algn="r"/>
            <a:r>
              <a:rPr lang="fr-CH" dirty="0">
                <a:solidFill>
                  <a:schemeClr val="bg1"/>
                </a:solidFill>
              </a:rPr>
              <a:t>Maison du Charron</a:t>
            </a:r>
          </a:p>
          <a:p>
            <a:pPr algn="r"/>
            <a:r>
              <a:rPr lang="fr-CH" dirty="0">
                <a:solidFill>
                  <a:schemeClr val="bg1"/>
                </a:solidFill>
              </a:rPr>
              <a:t>le 26 avril 2017</a:t>
            </a:r>
            <a:endParaRPr lang="fr-FR" dirty="0">
              <a:solidFill>
                <a:schemeClr val="bg1"/>
              </a:solidFill>
            </a:endParaRPr>
          </a:p>
        </p:txBody>
      </p:sp>
      <p:pic>
        <p:nvPicPr>
          <p:cNvPr id="6" name="Image 5" descr="badm bbc logo-1.png"/>
          <p:cNvPicPr>
            <a:picLocks noChangeAspect="1"/>
          </p:cNvPicPr>
          <p:nvPr/>
        </p:nvPicPr>
        <p:blipFill>
          <a:blip r:embed="rId3" cstate="print"/>
          <a:stretch>
            <a:fillRect/>
          </a:stretch>
        </p:blipFill>
        <p:spPr>
          <a:xfrm>
            <a:off x="5286380" y="5097154"/>
            <a:ext cx="3714744" cy="15290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Compétition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785926"/>
            <a:ext cx="8001056" cy="3457357"/>
          </a:xfrm>
          <a:prstGeom prst="rect">
            <a:avLst/>
          </a:prstGeom>
          <a:noFill/>
        </p:spPr>
        <p:txBody>
          <a:bodyPr wrap="square" rtlCol="0">
            <a:spAutoFit/>
          </a:bodyPr>
          <a:lstStyle/>
          <a:p>
            <a:pPr algn="ctr"/>
            <a:r>
              <a:rPr lang="fr-CH" sz="3200" b="1" dirty="0"/>
              <a:t>Versoix 2</a:t>
            </a:r>
          </a:p>
          <a:p>
            <a:pPr algn="ctr"/>
            <a:endParaRPr lang="fr-CH" sz="2800" b="1" dirty="0"/>
          </a:p>
          <a:p>
            <a:pPr marL="457200" indent="-457200">
              <a:buFont typeface="Arial" panose="020B0604020202020204" pitchFamily="34" charset="0"/>
              <a:buChar char="•"/>
            </a:pPr>
            <a:r>
              <a:rPr lang="fr-CH" sz="2800" dirty="0"/>
              <a:t>Ligue : 3</a:t>
            </a:r>
            <a:r>
              <a:rPr lang="fr-CH" sz="2800" baseline="30000" dirty="0"/>
              <a:t>ème</a:t>
            </a:r>
          </a:p>
          <a:p>
            <a:pPr marL="457200" indent="-457200">
              <a:buFont typeface="Arial" panose="020B0604020202020204" pitchFamily="34" charset="0"/>
              <a:buChar char="•"/>
            </a:pPr>
            <a:r>
              <a:rPr lang="fr-CH" sz="2800" dirty="0"/>
              <a:t>Joueurs : </a:t>
            </a:r>
            <a:r>
              <a:rPr lang="fr-CH" sz="2800" u="sng" dirty="0"/>
              <a:t>Jonathan</a:t>
            </a:r>
            <a:r>
              <a:rPr lang="fr-CH" sz="2800" dirty="0"/>
              <a:t>, Carla, Rachel, Aurélie, Bryan,  Patrick, Thierry, Louis, Erwan et Thibault</a:t>
            </a:r>
          </a:p>
          <a:p>
            <a:pPr marL="457200" indent="-457200">
              <a:buFont typeface="Arial" panose="020B0604020202020204" pitchFamily="34" charset="0"/>
              <a:buChar char="•"/>
            </a:pPr>
            <a:r>
              <a:rPr lang="fr-CH" sz="2800" dirty="0"/>
              <a:t>Classement : 7</a:t>
            </a:r>
            <a:r>
              <a:rPr lang="fr-CH" sz="2800" baseline="30000" dirty="0"/>
              <a:t>ème</a:t>
            </a:r>
            <a:endParaRPr lang="fr-CH" sz="2800" dirty="0"/>
          </a:p>
          <a:p>
            <a:pPr marL="457200" indent="-457200">
              <a:buFont typeface="Arial" panose="020B0604020202020204" pitchFamily="34" charset="0"/>
              <a:buChar char="•"/>
            </a:pPr>
            <a:endParaRPr lang="fr-CH" sz="2800" baseline="30000" dirty="0"/>
          </a:p>
          <a:p>
            <a:pPr marL="457200" indent="-457200">
              <a:buFont typeface="Arial" panose="020B0604020202020204" pitchFamily="34" charset="0"/>
              <a:buChar char="•"/>
            </a:pPr>
            <a:endParaRPr lang="fr-CH" sz="2800" b="1" dirty="0"/>
          </a:p>
        </p:txBody>
      </p:sp>
    </p:spTree>
    <p:extLst>
      <p:ext uri="{BB962C8B-B14F-4D97-AF65-F5344CB8AC3E}">
        <p14:creationId xmlns:p14="http://schemas.microsoft.com/office/powerpoint/2010/main" val="3912604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Compétition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785926"/>
            <a:ext cx="8001056" cy="3600986"/>
          </a:xfrm>
          <a:prstGeom prst="rect">
            <a:avLst/>
          </a:prstGeom>
          <a:noFill/>
        </p:spPr>
        <p:txBody>
          <a:bodyPr wrap="square" rtlCol="0">
            <a:spAutoFit/>
          </a:bodyPr>
          <a:lstStyle/>
          <a:p>
            <a:pPr algn="ctr"/>
            <a:r>
              <a:rPr lang="fr-CH" sz="3200" b="1" dirty="0"/>
              <a:t>Versoix 3</a:t>
            </a:r>
          </a:p>
          <a:p>
            <a:pPr algn="ctr"/>
            <a:endParaRPr lang="fr-CH" sz="2800" b="1" dirty="0"/>
          </a:p>
          <a:p>
            <a:pPr marL="457200" indent="-457200">
              <a:buFont typeface="Arial" panose="020B0604020202020204" pitchFamily="34" charset="0"/>
              <a:buChar char="•"/>
            </a:pPr>
            <a:r>
              <a:rPr lang="fr-CH" sz="2800" dirty="0"/>
              <a:t>Ligue : 4</a:t>
            </a:r>
            <a:r>
              <a:rPr lang="fr-CH" sz="2800" baseline="30000" dirty="0"/>
              <a:t>ème</a:t>
            </a:r>
            <a:endParaRPr lang="fr-CH" sz="2800" dirty="0"/>
          </a:p>
          <a:p>
            <a:pPr marL="457200" indent="-457200">
              <a:buFont typeface="Arial" panose="020B0604020202020204" pitchFamily="34" charset="0"/>
              <a:buChar char="•"/>
            </a:pPr>
            <a:r>
              <a:rPr lang="fr-CH" sz="2800" dirty="0"/>
              <a:t>Joueurs : </a:t>
            </a:r>
            <a:r>
              <a:rPr lang="fr-CH" sz="2800" u="sng" dirty="0"/>
              <a:t>Benoît</a:t>
            </a:r>
            <a:r>
              <a:rPr lang="fr-CH" sz="2800" dirty="0"/>
              <a:t>, Jacqueline, Julie, </a:t>
            </a:r>
            <a:r>
              <a:rPr lang="fr-CH" sz="2800" dirty="0" err="1"/>
              <a:t>Laïla</a:t>
            </a:r>
            <a:r>
              <a:rPr lang="fr-CH" sz="2800" dirty="0"/>
              <a:t>, François, Jean-Jacques, Mark, Rachel, </a:t>
            </a:r>
            <a:r>
              <a:rPr lang="fr-CH" sz="2800" dirty="0" err="1"/>
              <a:t>Andreia</a:t>
            </a:r>
            <a:r>
              <a:rPr lang="fr-CH" sz="2800" dirty="0"/>
              <a:t>, Erwan &amp; Bastien</a:t>
            </a:r>
          </a:p>
          <a:p>
            <a:pPr marL="457200" indent="-457200">
              <a:buFont typeface="Arial" panose="020B0604020202020204" pitchFamily="34" charset="0"/>
              <a:buChar char="•"/>
            </a:pPr>
            <a:r>
              <a:rPr lang="fr-CH" sz="2800" dirty="0"/>
              <a:t>Classement : 8</a:t>
            </a:r>
            <a:r>
              <a:rPr lang="fr-CH" sz="2800" baseline="30000" dirty="0"/>
              <a:t>ème</a:t>
            </a:r>
            <a:endParaRPr lang="fr-CH" sz="2800" dirty="0"/>
          </a:p>
          <a:p>
            <a:pPr marL="457200" indent="-457200">
              <a:buFont typeface="Arial" panose="020B0604020202020204" pitchFamily="34" charset="0"/>
              <a:buChar char="•"/>
            </a:pPr>
            <a:endParaRPr lang="fr-CH" sz="2800" b="1" dirty="0"/>
          </a:p>
        </p:txBody>
      </p:sp>
    </p:spTree>
    <p:extLst>
      <p:ext uri="{BB962C8B-B14F-4D97-AF65-F5344CB8AC3E}">
        <p14:creationId xmlns:p14="http://schemas.microsoft.com/office/powerpoint/2010/main" val="165814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Compétition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83568" y="1412776"/>
            <a:ext cx="8001056" cy="954107"/>
          </a:xfrm>
          <a:prstGeom prst="rect">
            <a:avLst/>
          </a:prstGeom>
          <a:noFill/>
        </p:spPr>
        <p:txBody>
          <a:bodyPr wrap="square" rtlCol="0">
            <a:spAutoFit/>
          </a:bodyPr>
          <a:lstStyle/>
          <a:p>
            <a:pPr algn="ctr"/>
            <a:r>
              <a:rPr lang="fr-CH" sz="2800" b="1" dirty="0"/>
              <a:t>Challenge Françoise </a:t>
            </a:r>
            <a:r>
              <a:rPr lang="fr-CH" sz="2800" b="1" dirty="0" err="1"/>
              <a:t>Schurter</a:t>
            </a:r>
            <a:endParaRPr lang="fr-CH" sz="2800" b="1" dirty="0"/>
          </a:p>
          <a:p>
            <a:pPr algn="ctr"/>
            <a:endParaRPr lang="fr-CH" sz="2800" b="1"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988840"/>
            <a:ext cx="8280920" cy="4452666"/>
          </a:xfrm>
          <a:prstGeom prst="rect">
            <a:avLst/>
          </a:prstGeom>
        </p:spPr>
      </p:pic>
    </p:spTree>
    <p:extLst>
      <p:ext uri="{BB962C8B-B14F-4D97-AF65-F5344CB8AC3E}">
        <p14:creationId xmlns:p14="http://schemas.microsoft.com/office/powerpoint/2010/main" val="225911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Juniors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357158" y="1785926"/>
            <a:ext cx="8501122" cy="3539430"/>
          </a:xfrm>
          <a:prstGeom prst="rect">
            <a:avLst/>
          </a:prstGeom>
          <a:noFill/>
        </p:spPr>
        <p:txBody>
          <a:bodyPr wrap="square" rtlCol="0">
            <a:spAutoFit/>
          </a:bodyPr>
          <a:lstStyle/>
          <a:p>
            <a:pPr marL="285750" indent="-285750">
              <a:buFont typeface="Arial" pitchFamily="34" charset="0"/>
              <a:buChar char="•"/>
            </a:pPr>
            <a:r>
              <a:rPr lang="fr-CH" sz="2800" dirty="0" smtClean="0"/>
              <a:t>8 </a:t>
            </a:r>
            <a:r>
              <a:rPr lang="fr-CH" sz="2800" dirty="0"/>
              <a:t>cours</a:t>
            </a:r>
          </a:p>
          <a:p>
            <a:pPr marL="742950" lvl="1" indent="-285750">
              <a:buFont typeface="Arial" panose="020B0604020202020204" pitchFamily="34" charset="0"/>
              <a:buChar char="•"/>
            </a:pPr>
            <a:r>
              <a:rPr lang="fr-CH" sz="2800" dirty="0"/>
              <a:t>Juniors 1a, 1b &amp; 2 (8-12 ans)</a:t>
            </a:r>
          </a:p>
          <a:p>
            <a:pPr marL="742950" lvl="1" indent="-285750">
              <a:buFont typeface="Arial" panose="020B0604020202020204" pitchFamily="34" charset="0"/>
              <a:buChar char="•"/>
            </a:pPr>
            <a:r>
              <a:rPr lang="fr-CH" sz="2800" dirty="0"/>
              <a:t>Juniors 3 &amp; 4 (13-18 ans)</a:t>
            </a:r>
          </a:p>
          <a:p>
            <a:pPr marL="742950" lvl="1" indent="-285750">
              <a:buFont typeface="Arial" panose="020B0604020202020204" pitchFamily="34" charset="0"/>
              <a:buChar char="•"/>
            </a:pPr>
            <a:r>
              <a:rPr lang="fr-CH" sz="2800" dirty="0"/>
              <a:t>Juniors « espoir » (9–13 ans) (2 fois)</a:t>
            </a:r>
          </a:p>
          <a:p>
            <a:pPr marL="742950" lvl="1" indent="-285750">
              <a:buFont typeface="Arial" panose="020B0604020202020204" pitchFamily="34" charset="0"/>
              <a:buChar char="•"/>
            </a:pPr>
            <a:r>
              <a:rPr lang="fr-CH" sz="2800" dirty="0"/>
              <a:t>Juniors compétitions (14–18 ans) (2 fois)</a:t>
            </a:r>
          </a:p>
          <a:p>
            <a:pPr marL="742950" lvl="1" indent="-285750">
              <a:buFont typeface="Arial" panose="020B0604020202020204" pitchFamily="34" charset="0"/>
              <a:buChar char="•"/>
            </a:pPr>
            <a:r>
              <a:rPr lang="fr-CH" sz="2800" dirty="0"/>
              <a:t>Adultes «motivés»</a:t>
            </a:r>
          </a:p>
          <a:p>
            <a:pPr marL="742950" lvl="1" indent="-285750">
              <a:buFont typeface="Arial" panose="020B0604020202020204" pitchFamily="34" charset="0"/>
              <a:buChar char="•"/>
            </a:pPr>
            <a:endParaRPr lang="fr-CH" sz="2800" dirty="0"/>
          </a:p>
          <a:p>
            <a:pPr marL="285750" indent="-285750">
              <a:buFont typeface="Arial" panose="020B0604020202020204" pitchFamily="34" charset="0"/>
              <a:buChar char="•"/>
            </a:pPr>
            <a:r>
              <a:rPr lang="fr-CH" sz="2800" dirty="0"/>
              <a:t>Accès aux salles pour le jeu libre 4 soirs par semaine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Juniors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500174"/>
            <a:ext cx="8001056" cy="584775"/>
          </a:xfrm>
          <a:prstGeom prst="rect">
            <a:avLst/>
          </a:prstGeom>
          <a:noFill/>
        </p:spPr>
        <p:txBody>
          <a:bodyPr wrap="square" rtlCol="0">
            <a:spAutoFit/>
          </a:bodyPr>
          <a:lstStyle/>
          <a:p>
            <a:pPr algn="ctr"/>
            <a:r>
              <a:rPr lang="fr-CH" sz="3200" b="1" dirty="0" err="1">
                <a:latin typeface="Arial" pitchFamily="34" charset="0"/>
                <a:cs typeface="Arial" pitchFamily="34" charset="0"/>
              </a:rPr>
              <a:t>Ovronnaz</a:t>
            </a:r>
            <a:r>
              <a:rPr lang="fr-CH" sz="3200" b="1" dirty="0">
                <a:latin typeface="Arial" pitchFamily="34" charset="0"/>
                <a:cs typeface="Arial" pitchFamily="34" charset="0"/>
              </a:rPr>
              <a:t> 2016</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2799184"/>
            <a:ext cx="2286000" cy="2286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Juniors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595021"/>
            <a:ext cx="8001056" cy="523220"/>
          </a:xfrm>
          <a:prstGeom prst="rect">
            <a:avLst/>
          </a:prstGeom>
          <a:noFill/>
        </p:spPr>
        <p:txBody>
          <a:bodyPr wrap="square" rtlCol="0">
            <a:spAutoFit/>
          </a:bodyPr>
          <a:lstStyle/>
          <a:p>
            <a:endParaRPr lang="fr-CH" sz="2800" dirty="0"/>
          </a:p>
        </p:txBody>
      </p:sp>
      <p:sp>
        <p:nvSpPr>
          <p:cNvPr id="6" name="Rectangle 5"/>
          <p:cNvSpPr/>
          <p:nvPr/>
        </p:nvSpPr>
        <p:spPr>
          <a:xfrm>
            <a:off x="899592" y="1484784"/>
            <a:ext cx="7786742" cy="4585871"/>
          </a:xfrm>
          <a:prstGeom prst="rect">
            <a:avLst/>
          </a:prstGeom>
        </p:spPr>
        <p:txBody>
          <a:bodyPr wrap="square">
            <a:spAutoFit/>
          </a:bodyPr>
          <a:lstStyle/>
          <a:p>
            <a:pPr algn="ctr"/>
            <a:r>
              <a:rPr lang="fr-CH" sz="3600" b="1" dirty="0">
                <a:latin typeface="Arial" pitchFamily="34" charset="0"/>
                <a:cs typeface="Arial" pitchFamily="34" charset="0"/>
              </a:rPr>
              <a:t>Compétitions</a:t>
            </a:r>
          </a:p>
          <a:p>
            <a:endParaRPr lang="fr-CH" sz="3200" dirty="0"/>
          </a:p>
          <a:p>
            <a:pPr>
              <a:buFont typeface="Courier New" pitchFamily="49" charset="0"/>
              <a:buChar char="o"/>
            </a:pPr>
            <a:r>
              <a:rPr lang="fr-CH" sz="3200" dirty="0"/>
              <a:t> Compétition (16-19 ans)</a:t>
            </a:r>
          </a:p>
          <a:p>
            <a:pPr lvl="1">
              <a:buFont typeface="Courier New" pitchFamily="49" charset="0"/>
              <a:buChar char="o"/>
            </a:pPr>
            <a:r>
              <a:rPr lang="fr-CH" sz="3200" dirty="0"/>
              <a:t> Théo, Erwan, Thibault, Scott &amp; Loïc</a:t>
            </a:r>
          </a:p>
          <a:p>
            <a:pPr>
              <a:buFont typeface="Courier New" pitchFamily="49" charset="0"/>
              <a:buChar char="o"/>
            </a:pPr>
            <a:r>
              <a:rPr lang="fr-CH" sz="3200" dirty="0"/>
              <a:t> Espoirs (12-15 ans)</a:t>
            </a:r>
          </a:p>
          <a:p>
            <a:pPr lvl="1">
              <a:buFont typeface="Courier New" pitchFamily="49" charset="0"/>
              <a:buChar char="o"/>
            </a:pPr>
            <a:r>
              <a:rPr lang="fr-CH" sz="3200" dirty="0"/>
              <a:t> </a:t>
            </a:r>
            <a:r>
              <a:rPr lang="fr-CH" sz="3200" dirty="0" err="1"/>
              <a:t>Andreia</a:t>
            </a:r>
            <a:r>
              <a:rPr lang="fr-CH" sz="3200" dirty="0"/>
              <a:t>, </a:t>
            </a:r>
            <a:r>
              <a:rPr lang="fr-CH" sz="3200" dirty="0" err="1"/>
              <a:t>Laïla</a:t>
            </a:r>
            <a:r>
              <a:rPr lang="fr-CH" sz="3200" dirty="0"/>
              <a:t>, Gabriel, Thomas, Bastien &amp; Robin</a:t>
            </a:r>
          </a:p>
          <a:p>
            <a:pPr>
              <a:buFont typeface="Courier New" pitchFamily="49" charset="0"/>
              <a:buChar char="o"/>
            </a:pPr>
            <a:r>
              <a:rPr lang="fr-CH" sz="3200" dirty="0"/>
              <a:t> Cadres genevois</a:t>
            </a:r>
          </a:p>
          <a:p>
            <a:pPr lvl="1">
              <a:buFont typeface="Courier New" pitchFamily="49" charset="0"/>
              <a:buChar char="o"/>
            </a:pPr>
            <a:r>
              <a:rPr lang="fr-CH" sz="3200" dirty="0"/>
              <a:t> 4 nouveaux sélectionnés du VBC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Juniors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595021"/>
            <a:ext cx="8001056" cy="523220"/>
          </a:xfrm>
          <a:prstGeom prst="rect">
            <a:avLst/>
          </a:prstGeom>
          <a:noFill/>
        </p:spPr>
        <p:txBody>
          <a:bodyPr wrap="square" rtlCol="0">
            <a:spAutoFit/>
          </a:bodyPr>
          <a:lstStyle/>
          <a:p>
            <a:endParaRPr lang="fr-CH" sz="2800" dirty="0"/>
          </a:p>
        </p:txBody>
      </p:sp>
      <p:sp>
        <p:nvSpPr>
          <p:cNvPr id="6" name="Rectangle 5"/>
          <p:cNvSpPr/>
          <p:nvPr/>
        </p:nvSpPr>
        <p:spPr>
          <a:xfrm>
            <a:off x="785786" y="1394966"/>
            <a:ext cx="7786742" cy="1446550"/>
          </a:xfrm>
          <a:prstGeom prst="rect">
            <a:avLst/>
          </a:prstGeom>
        </p:spPr>
        <p:txBody>
          <a:bodyPr wrap="square">
            <a:spAutoFit/>
          </a:bodyPr>
          <a:lstStyle/>
          <a:p>
            <a:pPr algn="ctr"/>
            <a:r>
              <a:rPr lang="fr-CH" sz="3200" b="1" dirty="0">
                <a:latin typeface="Arial" pitchFamily="34" charset="0"/>
                <a:cs typeface="Arial" pitchFamily="34" charset="0"/>
              </a:rPr>
              <a:t> Résultats juniors</a:t>
            </a:r>
          </a:p>
          <a:p>
            <a:pPr>
              <a:buFont typeface="Courier New" pitchFamily="49" charset="0"/>
              <a:buChar char="o"/>
            </a:pPr>
            <a:endParaRPr lang="fr-CH" sz="2800" dirty="0"/>
          </a:p>
          <a:p>
            <a:endParaRPr lang="fr-CH" sz="2800" dirty="0"/>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0919" y="2012654"/>
            <a:ext cx="5292080" cy="3175248"/>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2921" y="3315966"/>
            <a:ext cx="3813043" cy="2859782"/>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334" y="3875840"/>
            <a:ext cx="4968552" cy="2794099"/>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4584" y="2355964"/>
            <a:ext cx="2371216" cy="4296415"/>
          </a:xfrm>
          <a:prstGeom prst="rect">
            <a:avLst/>
          </a:prstGeom>
        </p:spPr>
      </p:pic>
    </p:spTree>
    <p:extLst>
      <p:ext uri="{BB962C8B-B14F-4D97-AF65-F5344CB8AC3E}">
        <p14:creationId xmlns:p14="http://schemas.microsoft.com/office/powerpoint/2010/main" val="1276977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Sponsors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7" name="ZoneTexte 6"/>
          <p:cNvSpPr txBox="1"/>
          <p:nvPr/>
        </p:nvSpPr>
        <p:spPr>
          <a:xfrm>
            <a:off x="642910" y="1556792"/>
            <a:ext cx="2920978" cy="523220"/>
          </a:xfrm>
          <a:prstGeom prst="rect">
            <a:avLst/>
          </a:prstGeom>
          <a:noFill/>
        </p:spPr>
        <p:txBody>
          <a:bodyPr wrap="square" rtlCol="0">
            <a:spAutoFit/>
          </a:bodyPr>
          <a:lstStyle/>
          <a:p>
            <a:pPr>
              <a:buFont typeface="Courier New" pitchFamily="49" charset="0"/>
              <a:buChar char="o"/>
            </a:pPr>
            <a:r>
              <a:rPr lang="fr-CH" sz="2800" dirty="0"/>
              <a:t> Sponsors 2016</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61" y="2165130"/>
            <a:ext cx="7754342" cy="436021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du trésorier</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1844824"/>
            <a:ext cx="4248472" cy="41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du trésorier</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7" name="ZoneTexte 6"/>
          <p:cNvSpPr txBox="1"/>
          <p:nvPr/>
        </p:nvSpPr>
        <p:spPr>
          <a:xfrm>
            <a:off x="642910" y="1785926"/>
            <a:ext cx="8001056" cy="523220"/>
          </a:xfrm>
          <a:prstGeom prst="rect">
            <a:avLst/>
          </a:prstGeom>
          <a:noFill/>
        </p:spPr>
        <p:txBody>
          <a:bodyPr wrap="square" rtlCol="0">
            <a:spAutoFit/>
          </a:bodyPr>
          <a:lstStyle/>
          <a:p>
            <a:pPr>
              <a:buFont typeface="Courier New" pitchFamily="49" charset="0"/>
              <a:buChar char="o"/>
            </a:pPr>
            <a:r>
              <a:rPr lang="fr-CH" sz="2800" dirty="0"/>
              <a:t> Bilan 2016</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pic>
        <p:nvPicPr>
          <p:cNvPr id="5" name="Image 4"/>
          <p:cNvPicPr>
            <a:picLocks noChangeAspect="1"/>
          </p:cNvPicPr>
          <p:nvPr/>
        </p:nvPicPr>
        <p:blipFill>
          <a:blip r:embed="rId4"/>
          <a:stretch>
            <a:fillRect/>
          </a:stretch>
        </p:blipFill>
        <p:spPr>
          <a:xfrm>
            <a:off x="3335707" y="3767349"/>
            <a:ext cx="5808293" cy="3090651"/>
          </a:xfrm>
          <a:prstGeom prst="rect">
            <a:avLst/>
          </a:prstGeom>
        </p:spPr>
      </p:pic>
      <p:pic>
        <p:nvPicPr>
          <p:cNvPr id="3" name="Image 2"/>
          <p:cNvPicPr>
            <a:picLocks noChangeAspect="1"/>
          </p:cNvPicPr>
          <p:nvPr/>
        </p:nvPicPr>
        <p:blipFill rotWithShape="1">
          <a:blip r:embed="rId5"/>
          <a:srcRect t="1451" r="52816"/>
          <a:stretch/>
        </p:blipFill>
        <p:spPr>
          <a:xfrm>
            <a:off x="0" y="1357298"/>
            <a:ext cx="6084168" cy="2894556"/>
          </a:xfrm>
          <a:prstGeom prst="rect">
            <a:avLst/>
          </a:prstGeom>
        </p:spPr>
      </p:pic>
      <p:sp>
        <p:nvSpPr>
          <p:cNvPr id="6" name="ZoneTexte 5"/>
          <p:cNvSpPr txBox="1"/>
          <p:nvPr/>
        </p:nvSpPr>
        <p:spPr>
          <a:xfrm>
            <a:off x="6565387" y="3801662"/>
            <a:ext cx="798680" cy="369332"/>
          </a:xfrm>
          <a:prstGeom prst="rect">
            <a:avLst/>
          </a:prstGeom>
          <a:noFill/>
        </p:spPr>
        <p:txBody>
          <a:bodyPr wrap="none" rtlCol="0">
            <a:spAutoFit/>
          </a:bodyPr>
          <a:lstStyle/>
          <a:p>
            <a:r>
              <a:rPr lang="fr-FR" dirty="0">
                <a:solidFill>
                  <a:schemeClr val="bg1"/>
                </a:solidFill>
              </a:rPr>
              <a:t>Passifs</a:t>
            </a:r>
          </a:p>
        </p:txBody>
      </p:sp>
      <p:sp>
        <p:nvSpPr>
          <p:cNvPr id="8" name="ZoneTexte 7"/>
          <p:cNvSpPr txBox="1"/>
          <p:nvPr/>
        </p:nvSpPr>
        <p:spPr>
          <a:xfrm>
            <a:off x="6372200" y="2008303"/>
            <a:ext cx="2646878" cy="461665"/>
          </a:xfrm>
          <a:prstGeom prst="rect">
            <a:avLst/>
          </a:prstGeom>
          <a:noFill/>
        </p:spPr>
        <p:txBody>
          <a:bodyPr wrap="none" rtlCol="0">
            <a:spAutoFit/>
          </a:bodyPr>
          <a:lstStyle/>
          <a:p>
            <a:r>
              <a:rPr lang="fr-FR" sz="2400" dirty="0"/>
              <a:t>Bilan au 31.12.2016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Ordre du jour</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7" name="ZoneTexte 6"/>
          <p:cNvSpPr txBox="1"/>
          <p:nvPr/>
        </p:nvSpPr>
        <p:spPr>
          <a:xfrm>
            <a:off x="357158" y="1785926"/>
            <a:ext cx="8429652" cy="5262979"/>
          </a:xfrm>
          <a:prstGeom prst="rect">
            <a:avLst/>
          </a:prstGeom>
          <a:noFill/>
        </p:spPr>
        <p:txBody>
          <a:bodyPr wrap="square" rtlCol="0">
            <a:spAutoFit/>
          </a:bodyPr>
          <a:lstStyle/>
          <a:p>
            <a:pPr>
              <a:buFont typeface="Courier New" pitchFamily="49" charset="0"/>
              <a:buChar char="o"/>
            </a:pPr>
            <a:r>
              <a:rPr lang="fr-CH" sz="2800" dirty="0"/>
              <a:t> Acceptation du P.V. de l’assemblée générale 2016</a:t>
            </a:r>
          </a:p>
          <a:p>
            <a:pPr>
              <a:buFont typeface="Courier New" pitchFamily="49" charset="0"/>
              <a:buChar char="o"/>
            </a:pPr>
            <a:r>
              <a:rPr lang="fr-CH" sz="2800" dirty="0"/>
              <a:t> Rapport du président</a:t>
            </a:r>
          </a:p>
          <a:p>
            <a:pPr>
              <a:buFont typeface="Courier New" pitchFamily="49" charset="0"/>
              <a:buChar char="o"/>
            </a:pPr>
            <a:r>
              <a:rPr lang="fr-CH" sz="2800" dirty="0"/>
              <a:t> Rapport du responsable technique</a:t>
            </a:r>
          </a:p>
          <a:p>
            <a:pPr>
              <a:buFont typeface="Courier New" pitchFamily="49" charset="0"/>
              <a:buChar char="o"/>
            </a:pPr>
            <a:r>
              <a:rPr lang="fr-CH" sz="2800" dirty="0"/>
              <a:t> Rapport du responsable juniors</a:t>
            </a:r>
          </a:p>
          <a:p>
            <a:pPr>
              <a:buFont typeface="Courier New" pitchFamily="49" charset="0"/>
              <a:buChar char="o"/>
            </a:pPr>
            <a:r>
              <a:rPr lang="fr-CH" sz="2800" dirty="0"/>
              <a:t> Rapport « Sponsors »</a:t>
            </a:r>
          </a:p>
          <a:p>
            <a:pPr>
              <a:buFont typeface="Courier New" pitchFamily="49" charset="0"/>
              <a:buChar char="o"/>
            </a:pPr>
            <a:r>
              <a:rPr lang="fr-CH" sz="2800" dirty="0"/>
              <a:t> Rapport du trésorier</a:t>
            </a:r>
          </a:p>
          <a:p>
            <a:pPr>
              <a:buFont typeface="Courier New" pitchFamily="49" charset="0"/>
              <a:buChar char="o"/>
            </a:pPr>
            <a:r>
              <a:rPr lang="fr-CH" sz="2800" dirty="0"/>
              <a:t> Rapport des vérificateurs aux comptes</a:t>
            </a:r>
          </a:p>
          <a:p>
            <a:pPr>
              <a:buFont typeface="Courier New" pitchFamily="49" charset="0"/>
              <a:buChar char="o"/>
            </a:pPr>
            <a:r>
              <a:rPr lang="fr-CH" sz="2800" dirty="0"/>
              <a:t> Budget 2017</a:t>
            </a:r>
          </a:p>
          <a:p>
            <a:pPr>
              <a:buFont typeface="Courier New" pitchFamily="49" charset="0"/>
              <a:buChar char="o"/>
            </a:pPr>
            <a:r>
              <a:rPr lang="fr-CH" sz="2800" dirty="0"/>
              <a:t> Acceptation des divers rapports</a:t>
            </a:r>
          </a:p>
          <a:p>
            <a:pPr>
              <a:buFont typeface="Courier New" pitchFamily="49" charset="0"/>
              <a:buChar char="o"/>
            </a:pPr>
            <a:r>
              <a:rPr lang="fr-CH" sz="2800" dirty="0"/>
              <a:t> Election du comité et vérificateurs aux comptes</a:t>
            </a:r>
          </a:p>
          <a:p>
            <a:pPr>
              <a:buFont typeface="Courier New" pitchFamily="49" charset="0"/>
              <a:buChar char="o"/>
            </a:pPr>
            <a:r>
              <a:rPr lang="fr-CH" sz="2800" dirty="0"/>
              <a:t> Perspectives 2016-2017</a:t>
            </a:r>
          </a:p>
          <a:p>
            <a:pPr>
              <a:buFont typeface="Courier New" pitchFamily="49" charset="0"/>
              <a:buChar char="o"/>
            </a:pPr>
            <a:endParaRPr lang="fr-CH"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du trésorier</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7" name="ZoneTexte 6"/>
          <p:cNvSpPr txBox="1"/>
          <p:nvPr/>
        </p:nvSpPr>
        <p:spPr>
          <a:xfrm>
            <a:off x="642910" y="1785926"/>
            <a:ext cx="8001056" cy="523220"/>
          </a:xfrm>
          <a:prstGeom prst="rect">
            <a:avLst/>
          </a:prstGeom>
          <a:noFill/>
        </p:spPr>
        <p:txBody>
          <a:bodyPr wrap="square" rtlCol="0">
            <a:spAutoFit/>
          </a:bodyPr>
          <a:lstStyle/>
          <a:p>
            <a:pPr>
              <a:buFont typeface="Courier New" pitchFamily="49" charset="0"/>
              <a:buChar char="o"/>
            </a:pPr>
            <a:r>
              <a:rPr lang="fr-CH" sz="2800" dirty="0"/>
              <a:t> Pertes et profits 2016</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pic>
        <p:nvPicPr>
          <p:cNvPr id="3" name="Image 2"/>
          <p:cNvPicPr>
            <a:picLocks noChangeAspect="1"/>
          </p:cNvPicPr>
          <p:nvPr/>
        </p:nvPicPr>
        <p:blipFill>
          <a:blip r:embed="rId4"/>
          <a:stretch>
            <a:fillRect/>
          </a:stretch>
        </p:blipFill>
        <p:spPr>
          <a:xfrm>
            <a:off x="0" y="1344284"/>
            <a:ext cx="4160866" cy="5513716"/>
          </a:xfrm>
          <a:prstGeom prst="rect">
            <a:avLst/>
          </a:prstGeom>
        </p:spPr>
      </p:pic>
      <p:pic>
        <p:nvPicPr>
          <p:cNvPr id="5" name="Image 4"/>
          <p:cNvPicPr>
            <a:picLocks noChangeAspect="1"/>
          </p:cNvPicPr>
          <p:nvPr/>
        </p:nvPicPr>
        <p:blipFill>
          <a:blip r:embed="rId5"/>
          <a:stretch>
            <a:fillRect/>
          </a:stretch>
        </p:blipFill>
        <p:spPr>
          <a:xfrm>
            <a:off x="4283968" y="2633688"/>
            <a:ext cx="4775051" cy="4133626"/>
          </a:xfrm>
          <a:prstGeom prst="rect">
            <a:avLst/>
          </a:prstGeom>
        </p:spPr>
      </p:pic>
      <p:sp>
        <p:nvSpPr>
          <p:cNvPr id="6" name="ZoneTexte 5"/>
          <p:cNvSpPr txBox="1"/>
          <p:nvPr/>
        </p:nvSpPr>
        <p:spPr>
          <a:xfrm>
            <a:off x="4644008" y="1785926"/>
            <a:ext cx="4023794" cy="461665"/>
          </a:xfrm>
          <a:prstGeom prst="rect">
            <a:avLst/>
          </a:prstGeom>
          <a:noFill/>
        </p:spPr>
        <p:txBody>
          <a:bodyPr wrap="none" rtlCol="0">
            <a:spAutoFit/>
          </a:bodyPr>
          <a:lstStyle/>
          <a:p>
            <a:r>
              <a:rPr lang="fr-FR" sz="2400" dirty="0"/>
              <a:t>Pertes et profits au 31.12.2016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du trésorier</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7" name="ZoneTexte 6"/>
          <p:cNvSpPr txBox="1"/>
          <p:nvPr/>
        </p:nvSpPr>
        <p:spPr>
          <a:xfrm>
            <a:off x="642910" y="1785926"/>
            <a:ext cx="8001056" cy="523220"/>
          </a:xfrm>
          <a:prstGeom prst="rect">
            <a:avLst/>
          </a:prstGeom>
          <a:noFill/>
        </p:spPr>
        <p:txBody>
          <a:bodyPr wrap="square" rtlCol="0">
            <a:spAutoFit/>
          </a:bodyPr>
          <a:lstStyle/>
          <a:p>
            <a:pPr>
              <a:buFont typeface="Courier New" pitchFamily="49" charset="0"/>
              <a:buChar char="o"/>
            </a:pPr>
            <a:r>
              <a:rPr lang="fr-CH" sz="2800" dirty="0"/>
              <a:t> Budget 2017</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 name="Image 2"/>
          <p:cNvPicPr>
            <a:picLocks noChangeAspect="1"/>
          </p:cNvPicPr>
          <p:nvPr/>
        </p:nvPicPr>
        <p:blipFill>
          <a:blip r:embed="rId4"/>
          <a:stretch>
            <a:fillRect/>
          </a:stretch>
        </p:blipFill>
        <p:spPr>
          <a:xfrm>
            <a:off x="0" y="1357299"/>
            <a:ext cx="4400562" cy="5500702"/>
          </a:xfrm>
          <a:prstGeom prst="rect">
            <a:avLst/>
          </a:prstGeom>
        </p:spPr>
      </p:pic>
      <p:pic>
        <p:nvPicPr>
          <p:cNvPr id="5" name="Image 4"/>
          <p:cNvPicPr>
            <a:picLocks noChangeAspect="1"/>
          </p:cNvPicPr>
          <p:nvPr/>
        </p:nvPicPr>
        <p:blipFill>
          <a:blip r:embed="rId5"/>
          <a:stretch>
            <a:fillRect/>
          </a:stretch>
        </p:blipFill>
        <p:spPr>
          <a:xfrm>
            <a:off x="4462737" y="4032447"/>
            <a:ext cx="4645767" cy="2852937"/>
          </a:xfrm>
          <a:prstGeom prst="rect">
            <a:avLst/>
          </a:prstGeom>
        </p:spPr>
      </p:pic>
      <p:sp>
        <p:nvSpPr>
          <p:cNvPr id="6" name="ZoneTexte 5"/>
          <p:cNvSpPr txBox="1"/>
          <p:nvPr/>
        </p:nvSpPr>
        <p:spPr>
          <a:xfrm>
            <a:off x="5364088" y="2270811"/>
            <a:ext cx="1762598" cy="461665"/>
          </a:xfrm>
          <a:prstGeom prst="rect">
            <a:avLst/>
          </a:prstGeom>
          <a:noFill/>
        </p:spPr>
        <p:txBody>
          <a:bodyPr wrap="none" rtlCol="0">
            <a:spAutoFit/>
          </a:bodyPr>
          <a:lstStyle/>
          <a:p>
            <a:r>
              <a:rPr lang="fr-FR" sz="2400" dirty="0"/>
              <a:t>Budget 2017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fontScale="90000"/>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des</a:t>
            </a:r>
            <a:b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vérificateurs aux comptes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7844" y="1772816"/>
            <a:ext cx="2808312" cy="452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fontScale="90000"/>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Acceptation des divers </a:t>
            </a:r>
            <a:b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pic>
        <p:nvPicPr>
          <p:cNvPr id="204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0693" y="1906165"/>
            <a:ext cx="5254625"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Elections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sz="half" idx="1"/>
          </p:nvPr>
        </p:nvPicPr>
        <p:blipFill>
          <a:blip r:embed="rId3" cstate="print"/>
          <a:stretch>
            <a:fillRect/>
          </a:stretch>
        </p:blipFill>
        <p:spPr>
          <a:xfrm>
            <a:off x="500034" y="285728"/>
            <a:ext cx="2572913" cy="1059924"/>
          </a:xfrm>
        </p:spPr>
      </p:pic>
      <p:sp>
        <p:nvSpPr>
          <p:cNvPr id="10" name="Espace réservé du contenu 9"/>
          <p:cNvSpPr>
            <a:spLocks noGrp="1"/>
          </p:cNvSpPr>
          <p:nvPr>
            <p:ph sz="half" idx="2"/>
          </p:nvPr>
        </p:nvSpPr>
        <p:spPr>
          <a:xfrm>
            <a:off x="4788024" y="1623000"/>
            <a:ext cx="3857652" cy="2166040"/>
          </a:xfrm>
        </p:spPr>
        <p:txBody>
          <a:bodyPr>
            <a:normAutofit/>
          </a:bodyPr>
          <a:lstStyle/>
          <a:p>
            <a:pPr>
              <a:buFont typeface="Courier New" pitchFamily="49" charset="0"/>
              <a:buChar char="o"/>
            </a:pPr>
            <a:r>
              <a:rPr lang="fr-CH" sz="2400" dirty="0"/>
              <a:t>Jacqueline</a:t>
            </a:r>
          </a:p>
          <a:p>
            <a:pPr lvl="1">
              <a:buFont typeface="Courier New" pitchFamily="49" charset="0"/>
              <a:buChar char="o"/>
            </a:pPr>
            <a:r>
              <a:rPr lang="fr-CH" dirty="0"/>
              <a:t> </a:t>
            </a:r>
            <a:r>
              <a:rPr lang="fr-CH" dirty="0" smtClean="0"/>
              <a:t>Sponsors</a:t>
            </a:r>
          </a:p>
          <a:p>
            <a:pPr>
              <a:buFont typeface="Courier New" pitchFamily="49" charset="0"/>
              <a:buChar char="o"/>
            </a:pPr>
            <a:r>
              <a:rPr lang="fr-CH" sz="2400" dirty="0"/>
              <a:t>Christian</a:t>
            </a:r>
            <a:endParaRPr lang="fr-CH" sz="2400" dirty="0"/>
          </a:p>
          <a:p>
            <a:pPr lvl="1">
              <a:buFont typeface="Courier New" pitchFamily="49" charset="0"/>
              <a:buChar char="o"/>
            </a:pPr>
            <a:r>
              <a:rPr lang="fr-CH" dirty="0"/>
              <a:t>Coordination commune</a:t>
            </a:r>
          </a:p>
        </p:txBody>
      </p:sp>
      <p:sp>
        <p:nvSpPr>
          <p:cNvPr id="8" name="ZoneTexte 7"/>
          <p:cNvSpPr txBox="1"/>
          <p:nvPr/>
        </p:nvSpPr>
        <p:spPr>
          <a:xfrm>
            <a:off x="428596" y="1595021"/>
            <a:ext cx="4214842" cy="4216539"/>
          </a:xfrm>
          <a:prstGeom prst="rect">
            <a:avLst/>
          </a:prstGeom>
          <a:noFill/>
        </p:spPr>
        <p:txBody>
          <a:bodyPr wrap="square" rtlCol="0">
            <a:spAutoFit/>
          </a:bodyPr>
          <a:lstStyle/>
          <a:p>
            <a:pPr>
              <a:buFont typeface="Courier New" pitchFamily="49" charset="0"/>
              <a:buChar char="o"/>
            </a:pPr>
            <a:r>
              <a:rPr lang="fr-CH" sz="2800" dirty="0"/>
              <a:t> </a:t>
            </a:r>
            <a:r>
              <a:rPr lang="fr-CH" sz="2400" dirty="0" smtClean="0"/>
              <a:t>Mark</a:t>
            </a:r>
            <a:endParaRPr lang="fr-CH" sz="2400" dirty="0"/>
          </a:p>
          <a:p>
            <a:pPr lvl="1">
              <a:buFont typeface="Courier New" pitchFamily="49" charset="0"/>
              <a:buChar char="o"/>
            </a:pPr>
            <a:r>
              <a:rPr lang="fr-CH" sz="2400" dirty="0"/>
              <a:t> Président</a:t>
            </a:r>
          </a:p>
          <a:p>
            <a:pPr lvl="1">
              <a:buFont typeface="Courier New" pitchFamily="49" charset="0"/>
              <a:buChar char="o"/>
            </a:pPr>
            <a:r>
              <a:rPr lang="fr-CH" sz="2400" dirty="0"/>
              <a:t> </a:t>
            </a:r>
            <a:r>
              <a:rPr lang="fr-CH" sz="2400" dirty="0" err="1" smtClean="0"/>
              <a:t>Resp</a:t>
            </a:r>
            <a:r>
              <a:rPr lang="fr-CH" sz="2400" dirty="0" smtClean="0"/>
              <a:t>. juniors</a:t>
            </a:r>
          </a:p>
          <a:p>
            <a:pPr lvl="1">
              <a:buFont typeface="Courier New" pitchFamily="49" charset="0"/>
              <a:buChar char="o"/>
            </a:pPr>
            <a:r>
              <a:rPr lang="fr-CH" sz="2400" dirty="0" smtClean="0"/>
              <a:t> </a:t>
            </a:r>
            <a:r>
              <a:rPr lang="fr-CH" sz="2400" dirty="0" err="1" smtClean="0"/>
              <a:t>Resp</a:t>
            </a:r>
            <a:r>
              <a:rPr lang="fr-CH" sz="2400" dirty="0" smtClean="0"/>
              <a:t>. technique</a:t>
            </a:r>
            <a:endParaRPr lang="fr-CH" sz="2400" dirty="0"/>
          </a:p>
          <a:p>
            <a:pPr>
              <a:buFont typeface="Courier New" pitchFamily="49" charset="0"/>
              <a:buChar char="o"/>
            </a:pPr>
            <a:r>
              <a:rPr lang="fr-CH" sz="2400" dirty="0"/>
              <a:t> </a:t>
            </a:r>
            <a:r>
              <a:rPr lang="fr-CH" sz="2400" dirty="0" smtClean="0"/>
              <a:t>François</a:t>
            </a:r>
            <a:endParaRPr lang="fr-CH" sz="2400" dirty="0"/>
          </a:p>
          <a:p>
            <a:pPr lvl="1">
              <a:buFont typeface="Courier New" pitchFamily="49" charset="0"/>
              <a:buChar char="o"/>
            </a:pPr>
            <a:r>
              <a:rPr lang="fr-CH" sz="2400" dirty="0"/>
              <a:t>Vice-président</a:t>
            </a:r>
          </a:p>
          <a:p>
            <a:pPr>
              <a:buFont typeface="Courier New" pitchFamily="49" charset="0"/>
              <a:buChar char="o"/>
            </a:pPr>
            <a:r>
              <a:rPr lang="fr-CH" sz="2400" dirty="0"/>
              <a:t> Benoît</a:t>
            </a:r>
          </a:p>
          <a:p>
            <a:pPr lvl="1">
              <a:buFont typeface="Courier New" pitchFamily="49" charset="0"/>
              <a:buChar char="o"/>
            </a:pPr>
            <a:r>
              <a:rPr lang="fr-CH" sz="2400" dirty="0"/>
              <a:t> Trésorerie / Comptabilité</a:t>
            </a:r>
          </a:p>
          <a:p>
            <a:pPr lvl="1">
              <a:buFont typeface="Courier New" pitchFamily="49" charset="0"/>
              <a:buChar char="o"/>
            </a:pPr>
            <a:r>
              <a:rPr lang="fr-CH" sz="2400" dirty="0"/>
              <a:t> Site Web</a:t>
            </a:r>
          </a:p>
          <a:p>
            <a:pPr>
              <a:buFont typeface="Courier New" pitchFamily="49" charset="0"/>
              <a:buChar char="o"/>
            </a:pPr>
            <a:r>
              <a:rPr lang="fr-CH" sz="2400" dirty="0"/>
              <a:t> </a:t>
            </a:r>
            <a:r>
              <a:rPr lang="fr-CH" sz="2400" dirty="0" smtClean="0"/>
              <a:t>Elena</a:t>
            </a:r>
            <a:endParaRPr lang="fr-CH" sz="2400" dirty="0"/>
          </a:p>
          <a:p>
            <a:pPr lvl="1">
              <a:buFont typeface="Courier New" pitchFamily="49" charset="0"/>
              <a:buChar char="o"/>
            </a:pPr>
            <a:r>
              <a:rPr lang="fr-CH" sz="2400" dirty="0"/>
              <a:t> Secrétariat</a:t>
            </a:r>
          </a:p>
        </p:txBody>
      </p:sp>
    </p:spTree>
    <p:extLst>
      <p:ext uri="{BB962C8B-B14F-4D97-AF65-F5344CB8AC3E}">
        <p14:creationId xmlns:p14="http://schemas.microsoft.com/office/powerpoint/2010/main" val="1511217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Elections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6" name="ZoneTexte 5"/>
          <p:cNvSpPr txBox="1"/>
          <p:nvPr/>
        </p:nvSpPr>
        <p:spPr>
          <a:xfrm>
            <a:off x="500034" y="1857364"/>
            <a:ext cx="6286544" cy="954107"/>
          </a:xfrm>
          <a:prstGeom prst="rect">
            <a:avLst/>
          </a:prstGeom>
          <a:noFill/>
        </p:spPr>
        <p:txBody>
          <a:bodyPr wrap="square" rtlCol="0">
            <a:spAutoFit/>
          </a:bodyPr>
          <a:lstStyle/>
          <a:p>
            <a:pPr>
              <a:buFont typeface="Courier New" pitchFamily="49" charset="0"/>
              <a:buChar char="o"/>
            </a:pPr>
            <a:r>
              <a:rPr lang="fr-CH" sz="2800" dirty="0"/>
              <a:t> Comité 2017-2018 </a:t>
            </a:r>
          </a:p>
          <a:p>
            <a:pPr>
              <a:buFont typeface="Courier New" pitchFamily="49" charset="0"/>
              <a:buChar char="o"/>
            </a:pPr>
            <a:r>
              <a:rPr lang="fr-CH" sz="2800" dirty="0"/>
              <a:t> Deux vérificateurs aux comptes</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3140968"/>
            <a:ext cx="4704184" cy="308712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Perspectives 2016-2017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595020"/>
            <a:ext cx="8001056" cy="4031873"/>
          </a:xfrm>
          <a:prstGeom prst="rect">
            <a:avLst/>
          </a:prstGeom>
          <a:noFill/>
        </p:spPr>
        <p:txBody>
          <a:bodyPr wrap="square" rtlCol="0">
            <a:spAutoFit/>
          </a:bodyPr>
          <a:lstStyle/>
          <a:p>
            <a:pPr algn="ctr"/>
            <a:r>
              <a:rPr lang="fr-CH" sz="3200" b="1" dirty="0">
                <a:latin typeface="Arial" pitchFamily="34" charset="0"/>
                <a:cs typeface="Arial" pitchFamily="34" charset="0"/>
              </a:rPr>
              <a:t>Activités</a:t>
            </a:r>
          </a:p>
          <a:p>
            <a:pPr>
              <a:buFont typeface="Courier New" pitchFamily="49" charset="0"/>
              <a:buChar char="o"/>
            </a:pPr>
            <a:endParaRPr lang="fr-CH" sz="2800" dirty="0"/>
          </a:p>
          <a:p>
            <a:pPr>
              <a:buFont typeface="Courier New" pitchFamily="49" charset="0"/>
              <a:buChar char="o"/>
            </a:pPr>
            <a:r>
              <a:rPr lang="fr-CH" sz="2800" dirty="0"/>
              <a:t> Organisation et horaires des cours similaires</a:t>
            </a:r>
          </a:p>
          <a:p>
            <a:pPr>
              <a:buFont typeface="Courier New" pitchFamily="49" charset="0"/>
              <a:buChar char="o"/>
            </a:pPr>
            <a:r>
              <a:rPr lang="fr-CH" sz="2800" dirty="0"/>
              <a:t> Tournoi de doubles licenciés (mi-novembre 2017) ?</a:t>
            </a:r>
          </a:p>
          <a:p>
            <a:pPr>
              <a:buFont typeface="Courier New" pitchFamily="49" charset="0"/>
              <a:buChar char="o"/>
            </a:pPr>
            <a:r>
              <a:rPr lang="fr-CH" sz="2800" dirty="0"/>
              <a:t> Camp d’</a:t>
            </a:r>
            <a:r>
              <a:rPr lang="fr-CH" sz="2800" dirty="0" err="1"/>
              <a:t>Ovronnaz</a:t>
            </a:r>
            <a:r>
              <a:rPr lang="fr-CH" sz="2800" dirty="0"/>
              <a:t> : 27 au 29 octobre 2017</a:t>
            </a:r>
          </a:p>
          <a:p>
            <a:pPr>
              <a:buFont typeface="Courier New" pitchFamily="49" charset="0"/>
              <a:buChar char="o"/>
            </a:pPr>
            <a:r>
              <a:rPr lang="fr-CH" sz="2800" dirty="0"/>
              <a:t> Tournoi interne</a:t>
            </a:r>
          </a:p>
          <a:p>
            <a:pPr lvl="1">
              <a:buFont typeface="Courier New" pitchFamily="49" charset="0"/>
              <a:buChar char="o"/>
            </a:pPr>
            <a:r>
              <a:rPr lang="fr-CH" sz="2800" dirty="0"/>
              <a:t> Samedi 10 juin 2017</a:t>
            </a:r>
          </a:p>
          <a:p>
            <a:pPr>
              <a:buFont typeface="Courier New" pitchFamily="49" charset="0"/>
              <a:buChar char="o"/>
            </a:pPr>
            <a:r>
              <a:rPr lang="fr-CH" sz="2800" dirty="0"/>
              <a:t> Tournois du vendredi, Noël, etc…</a:t>
            </a:r>
          </a:p>
          <a:p>
            <a:r>
              <a:rPr lang="fr-CH" sz="2800" dirty="0"/>
              <a:t> </a:t>
            </a:r>
          </a:p>
        </p:txBody>
      </p:sp>
    </p:spTree>
    <p:extLst>
      <p:ext uri="{BB962C8B-B14F-4D97-AF65-F5344CB8AC3E}">
        <p14:creationId xmlns:p14="http://schemas.microsoft.com/office/powerpoint/2010/main" val="2005207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Perspectives 2017-2018</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718131"/>
            <a:ext cx="8105554" cy="3108543"/>
          </a:xfrm>
          <a:prstGeom prst="rect">
            <a:avLst/>
          </a:prstGeom>
          <a:noFill/>
        </p:spPr>
        <p:txBody>
          <a:bodyPr wrap="square" rtlCol="0">
            <a:spAutoFit/>
          </a:bodyPr>
          <a:lstStyle/>
          <a:p>
            <a:pPr algn="ctr"/>
            <a:r>
              <a:rPr lang="fr-CH" sz="3200" b="1" dirty="0">
                <a:latin typeface="Arial" pitchFamily="34" charset="0"/>
                <a:cs typeface="Arial" pitchFamily="34" charset="0"/>
              </a:rPr>
              <a:t>Règlements</a:t>
            </a:r>
            <a:endParaRPr lang="fr-CH" sz="3200" dirty="0"/>
          </a:p>
          <a:p>
            <a:pPr>
              <a:buFont typeface="Courier New" pitchFamily="49" charset="0"/>
              <a:buChar char="o"/>
            </a:pPr>
            <a:r>
              <a:rPr lang="fr-CH" sz="3200" dirty="0"/>
              <a:t> </a:t>
            </a:r>
            <a:r>
              <a:rPr lang="fr-CH" sz="3200" dirty="0" err="1"/>
              <a:t>Swiss</a:t>
            </a:r>
            <a:r>
              <a:rPr lang="fr-CH" sz="3200" dirty="0"/>
              <a:t>-Badminton</a:t>
            </a:r>
          </a:p>
          <a:p>
            <a:pPr lvl="1">
              <a:buFont typeface="Courier New" pitchFamily="49" charset="0"/>
              <a:buChar char="o"/>
            </a:pPr>
            <a:r>
              <a:rPr lang="fr-CH" sz="3200" dirty="0"/>
              <a:t> Passage à 3 sets gagnants à 11 points</a:t>
            </a:r>
          </a:p>
          <a:p>
            <a:pPr lvl="1">
              <a:buFont typeface="Courier New" pitchFamily="49" charset="0"/>
              <a:buChar char="o"/>
            </a:pPr>
            <a:r>
              <a:rPr lang="fr-CH" sz="3200" dirty="0"/>
              <a:t> Changement de catégories juniors</a:t>
            </a:r>
            <a:endParaRPr lang="fr-CH" sz="3600" dirty="0"/>
          </a:p>
          <a:p>
            <a:pPr>
              <a:buFont typeface="Courier New" pitchFamily="49" charset="0"/>
              <a:buChar char="o"/>
            </a:pPr>
            <a:endParaRPr lang="fr-CH" sz="3200" dirty="0"/>
          </a:p>
          <a:p>
            <a:pPr lvl="1"/>
            <a:endParaRPr lang="fr-CH"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Perspectives 2016-2017</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785926"/>
            <a:ext cx="8001056" cy="3539430"/>
          </a:xfrm>
          <a:prstGeom prst="rect">
            <a:avLst/>
          </a:prstGeom>
          <a:noFill/>
        </p:spPr>
        <p:txBody>
          <a:bodyPr wrap="square" rtlCol="0">
            <a:spAutoFit/>
          </a:bodyPr>
          <a:lstStyle/>
          <a:p>
            <a:pPr algn="ctr"/>
            <a:r>
              <a:rPr lang="fr-CH" sz="2800" b="1" dirty="0">
                <a:latin typeface="Arial" pitchFamily="34" charset="0"/>
                <a:cs typeface="Arial" pitchFamily="34" charset="0"/>
              </a:rPr>
              <a:t>Interclubs</a:t>
            </a:r>
            <a:br>
              <a:rPr lang="fr-CH" sz="2800" b="1" dirty="0">
                <a:latin typeface="Arial" pitchFamily="34" charset="0"/>
                <a:cs typeface="Arial" pitchFamily="34" charset="0"/>
              </a:rPr>
            </a:br>
            <a:endParaRPr lang="fr-CH" sz="2800" dirty="0"/>
          </a:p>
          <a:p>
            <a:pPr>
              <a:buFont typeface="Courier New" pitchFamily="49" charset="0"/>
              <a:buChar char="o"/>
            </a:pPr>
            <a:r>
              <a:rPr lang="fr-CH" sz="2800" dirty="0"/>
              <a:t> Equipes interclubs</a:t>
            </a:r>
          </a:p>
          <a:p>
            <a:pPr lvl="1">
              <a:buFont typeface="Courier New" pitchFamily="49" charset="0"/>
              <a:buChar char="o"/>
            </a:pPr>
            <a:r>
              <a:rPr lang="fr-CH" sz="2800" dirty="0"/>
              <a:t> Versoix 1 en 3</a:t>
            </a:r>
            <a:r>
              <a:rPr lang="fr-CH" sz="2800" baseline="30000" dirty="0"/>
              <a:t>ème</a:t>
            </a:r>
            <a:r>
              <a:rPr lang="fr-CH" sz="2800" dirty="0"/>
              <a:t> ligue</a:t>
            </a:r>
          </a:p>
          <a:p>
            <a:pPr lvl="2">
              <a:buFont typeface="Courier New" pitchFamily="49" charset="0"/>
              <a:buChar char="o"/>
            </a:pPr>
            <a:r>
              <a:rPr lang="fr-CH" sz="2800" dirty="0"/>
              <a:t> Regroupe ancien Versoix 1 et 2</a:t>
            </a:r>
          </a:p>
          <a:p>
            <a:pPr lvl="1">
              <a:buFont typeface="Courier New" pitchFamily="49" charset="0"/>
              <a:buChar char="o"/>
            </a:pPr>
            <a:r>
              <a:rPr lang="fr-CH" sz="2800" dirty="0"/>
              <a:t> Versoix 2 en 4</a:t>
            </a:r>
            <a:r>
              <a:rPr lang="fr-CH" sz="2800" baseline="30000" dirty="0"/>
              <a:t>ème</a:t>
            </a:r>
            <a:r>
              <a:rPr lang="fr-CH" sz="2800" dirty="0"/>
              <a:t> ligue</a:t>
            </a:r>
          </a:p>
          <a:p>
            <a:pPr lvl="2">
              <a:buFont typeface="Courier New" pitchFamily="49" charset="0"/>
              <a:buChar char="o"/>
            </a:pPr>
            <a:r>
              <a:rPr lang="fr-CH" sz="2800" dirty="0"/>
              <a:t> Intégrer juniors</a:t>
            </a:r>
          </a:p>
          <a:p>
            <a:pPr lvl="2">
              <a:buFont typeface="Courier New" pitchFamily="49" charset="0"/>
              <a:buChar char="o"/>
            </a:pPr>
            <a:endParaRPr lang="fr-CH" sz="2800" dirty="0"/>
          </a:p>
        </p:txBody>
      </p:sp>
    </p:spTree>
    <p:extLst>
      <p:ext uri="{BB962C8B-B14F-4D97-AF65-F5344CB8AC3E}">
        <p14:creationId xmlns:p14="http://schemas.microsoft.com/office/powerpoint/2010/main" val="3261077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Remerciements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595021"/>
            <a:ext cx="8001056" cy="1015663"/>
          </a:xfrm>
          <a:prstGeom prst="rect">
            <a:avLst/>
          </a:prstGeom>
          <a:noFill/>
        </p:spPr>
        <p:txBody>
          <a:bodyPr wrap="square" rtlCol="0">
            <a:spAutoFit/>
          </a:bodyPr>
          <a:lstStyle/>
          <a:p>
            <a:pPr algn="ctr"/>
            <a:r>
              <a:rPr lang="fr-CH" sz="6000" b="1" dirty="0">
                <a:latin typeface="Arial" pitchFamily="34" charset="0"/>
                <a:cs typeface="Arial" pitchFamily="34" charset="0"/>
              </a:rPr>
              <a:t>Merci !!</a:t>
            </a:r>
            <a:endParaRPr lang="fr-CH" sz="6000" dirty="0"/>
          </a:p>
        </p:txBody>
      </p:sp>
    </p:spTree>
    <p:extLst>
      <p:ext uri="{BB962C8B-B14F-4D97-AF65-F5344CB8AC3E}">
        <p14:creationId xmlns:p14="http://schemas.microsoft.com/office/powerpoint/2010/main" val="299104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fontScale="90000"/>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Acceptation du P.V.</a:t>
            </a:r>
            <a:b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de l’AG 2016</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1844824"/>
            <a:ext cx="52578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Tree>
    <p:extLst>
      <p:ext uri="{BB962C8B-B14F-4D97-AF65-F5344CB8AC3E}">
        <p14:creationId xmlns:p14="http://schemas.microsoft.com/office/powerpoint/2010/main" val="447211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Propositions individuelles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pic>
        <p:nvPicPr>
          <p:cNvPr id="245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1628800"/>
            <a:ext cx="3395439" cy="449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du président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graphicFrame>
        <p:nvGraphicFramePr>
          <p:cNvPr id="6" name="Tableau 5"/>
          <p:cNvGraphicFramePr>
            <a:graphicFrameLocks noGrp="1"/>
          </p:cNvGraphicFramePr>
          <p:nvPr>
            <p:extLst>
              <p:ext uri="{D42A27DB-BD31-4B8C-83A1-F6EECF244321}">
                <p14:modId xmlns:p14="http://schemas.microsoft.com/office/powerpoint/2010/main" val="505925051"/>
              </p:ext>
            </p:extLst>
          </p:nvPr>
        </p:nvGraphicFramePr>
        <p:xfrm>
          <a:off x="191851" y="2405585"/>
          <a:ext cx="8760297" cy="3870425"/>
        </p:xfrm>
        <a:graphic>
          <a:graphicData uri="http://schemas.openxmlformats.org/drawingml/2006/table">
            <a:tbl>
              <a:tblPr firstRow="1" bandRow="1">
                <a:tableStyleId>{5C22544A-7EE6-4342-B048-85BDC9FD1C3A}</a:tableStyleId>
              </a:tblPr>
              <a:tblGrid>
                <a:gridCol w="2920099">
                  <a:extLst>
                    <a:ext uri="{9D8B030D-6E8A-4147-A177-3AD203B41FA5}">
                      <a16:colId xmlns="" xmlns:a16="http://schemas.microsoft.com/office/drawing/2014/main" val="20000"/>
                    </a:ext>
                  </a:extLst>
                </a:gridCol>
                <a:gridCol w="2920099">
                  <a:extLst>
                    <a:ext uri="{9D8B030D-6E8A-4147-A177-3AD203B41FA5}">
                      <a16:colId xmlns="" xmlns:a16="http://schemas.microsoft.com/office/drawing/2014/main" val="20001"/>
                    </a:ext>
                  </a:extLst>
                </a:gridCol>
                <a:gridCol w="2920099">
                  <a:extLst>
                    <a:ext uri="{9D8B030D-6E8A-4147-A177-3AD203B41FA5}">
                      <a16:colId xmlns="" xmlns:a16="http://schemas.microsoft.com/office/drawing/2014/main" val="20002"/>
                    </a:ext>
                  </a:extLst>
                </a:gridCol>
              </a:tblGrid>
              <a:tr h="774085">
                <a:tc>
                  <a:txBody>
                    <a:bodyPr/>
                    <a:lstStyle/>
                    <a:p>
                      <a:pPr algn="ctr"/>
                      <a:endParaRPr lang="fr-CH" sz="2400" dirty="0"/>
                    </a:p>
                  </a:txBody>
                  <a:tcPr anchor="ctr"/>
                </a:tc>
                <a:tc>
                  <a:txBody>
                    <a:bodyPr/>
                    <a:lstStyle/>
                    <a:p>
                      <a:pPr algn="ctr"/>
                      <a:r>
                        <a:rPr lang="fr-CH" sz="2400" dirty="0"/>
                        <a:t>2015-2016</a:t>
                      </a:r>
                    </a:p>
                  </a:txBody>
                  <a:tcPr anchor="ctr"/>
                </a:tc>
                <a:tc>
                  <a:txBody>
                    <a:bodyPr/>
                    <a:lstStyle/>
                    <a:p>
                      <a:pPr algn="ctr"/>
                      <a:r>
                        <a:rPr lang="fr-CH" sz="2400" dirty="0"/>
                        <a:t>2016-2017</a:t>
                      </a:r>
                    </a:p>
                  </a:txBody>
                  <a:tcPr anchor="ctr"/>
                </a:tc>
                <a:extLst>
                  <a:ext uri="{0D108BD9-81ED-4DB2-BD59-A6C34878D82A}">
                    <a16:rowId xmlns="" xmlns:a16="http://schemas.microsoft.com/office/drawing/2014/main" val="10000"/>
                  </a:ext>
                </a:extLst>
              </a:tr>
              <a:tr h="774085">
                <a:tc>
                  <a:txBody>
                    <a:bodyPr/>
                    <a:lstStyle/>
                    <a:p>
                      <a:pPr algn="ctr"/>
                      <a:r>
                        <a:rPr lang="fr-CH" sz="2400" dirty="0"/>
                        <a:t>Joueurs actifs</a:t>
                      </a:r>
                    </a:p>
                  </a:txBody>
                  <a:tcPr anchor="ctr"/>
                </a:tc>
                <a:tc>
                  <a:txBody>
                    <a:bodyPr/>
                    <a:lstStyle/>
                    <a:p>
                      <a:pPr algn="ctr"/>
                      <a:r>
                        <a:rPr lang="fr-CH" sz="2400" dirty="0"/>
                        <a:t>95</a:t>
                      </a:r>
                    </a:p>
                  </a:txBody>
                  <a:tcPr anchor="ctr"/>
                </a:tc>
                <a:tc>
                  <a:txBody>
                    <a:bodyPr/>
                    <a:lstStyle/>
                    <a:p>
                      <a:pPr algn="ctr"/>
                      <a:r>
                        <a:rPr lang="fr-CH" sz="2400" dirty="0"/>
                        <a:t>100</a:t>
                      </a:r>
                    </a:p>
                  </a:txBody>
                  <a:tcPr anchor="ctr"/>
                </a:tc>
                <a:extLst>
                  <a:ext uri="{0D108BD9-81ED-4DB2-BD59-A6C34878D82A}">
                    <a16:rowId xmlns="" xmlns:a16="http://schemas.microsoft.com/office/drawing/2014/main" val="10001"/>
                  </a:ext>
                </a:extLst>
              </a:tr>
              <a:tr h="774085">
                <a:tc>
                  <a:txBody>
                    <a:bodyPr/>
                    <a:lstStyle/>
                    <a:p>
                      <a:pPr algn="ctr"/>
                      <a:r>
                        <a:rPr lang="fr-CH" sz="2400" dirty="0"/>
                        <a:t>Juniors</a:t>
                      </a:r>
                    </a:p>
                  </a:txBody>
                  <a:tcPr anchor="ctr"/>
                </a:tc>
                <a:tc>
                  <a:txBody>
                    <a:bodyPr/>
                    <a:lstStyle/>
                    <a:p>
                      <a:pPr algn="ctr"/>
                      <a:r>
                        <a:rPr lang="fr-CH" sz="2400" dirty="0"/>
                        <a:t>56</a:t>
                      </a:r>
                    </a:p>
                  </a:txBody>
                  <a:tcPr anchor="ctr"/>
                </a:tc>
                <a:tc>
                  <a:txBody>
                    <a:bodyPr/>
                    <a:lstStyle/>
                    <a:p>
                      <a:pPr algn="ctr"/>
                      <a:r>
                        <a:rPr lang="fr-CH" sz="2400" dirty="0"/>
                        <a:t>64</a:t>
                      </a:r>
                    </a:p>
                  </a:txBody>
                  <a:tcPr anchor="ctr"/>
                </a:tc>
                <a:extLst>
                  <a:ext uri="{0D108BD9-81ED-4DB2-BD59-A6C34878D82A}">
                    <a16:rowId xmlns="" xmlns:a16="http://schemas.microsoft.com/office/drawing/2014/main" val="10002"/>
                  </a:ext>
                </a:extLst>
              </a:tr>
              <a:tr h="774085">
                <a:tc>
                  <a:txBody>
                    <a:bodyPr/>
                    <a:lstStyle/>
                    <a:p>
                      <a:pPr algn="ctr"/>
                      <a:r>
                        <a:rPr lang="fr-CH" sz="2400" dirty="0"/>
                        <a:t>Licences S-B</a:t>
                      </a:r>
                    </a:p>
                  </a:txBody>
                  <a:tcPr anchor="ctr"/>
                </a:tc>
                <a:tc>
                  <a:txBody>
                    <a:bodyPr/>
                    <a:lstStyle/>
                    <a:p>
                      <a:pPr algn="ctr"/>
                      <a:r>
                        <a:rPr lang="fr-CH" sz="2400" dirty="0"/>
                        <a:t>75</a:t>
                      </a:r>
                    </a:p>
                  </a:txBody>
                  <a:tcPr anchor="ctr"/>
                </a:tc>
                <a:tc>
                  <a:txBody>
                    <a:bodyPr/>
                    <a:lstStyle/>
                    <a:p>
                      <a:pPr algn="ctr"/>
                      <a:r>
                        <a:rPr lang="fr-CH" sz="2400" dirty="0"/>
                        <a:t>83</a:t>
                      </a:r>
                    </a:p>
                  </a:txBody>
                  <a:tcPr anchor="ctr"/>
                </a:tc>
                <a:extLst>
                  <a:ext uri="{0D108BD9-81ED-4DB2-BD59-A6C34878D82A}">
                    <a16:rowId xmlns="" xmlns:a16="http://schemas.microsoft.com/office/drawing/2014/main" val="10003"/>
                  </a:ext>
                </a:extLst>
              </a:tr>
              <a:tr h="774085">
                <a:tc>
                  <a:txBody>
                    <a:bodyPr/>
                    <a:lstStyle/>
                    <a:p>
                      <a:pPr algn="ctr"/>
                      <a:r>
                        <a:rPr lang="fr-CH" sz="2400" dirty="0"/>
                        <a:t>Cours</a:t>
                      </a:r>
                    </a:p>
                  </a:txBody>
                  <a:tcPr anchor="ctr"/>
                </a:tc>
                <a:tc>
                  <a:txBody>
                    <a:bodyPr/>
                    <a:lstStyle/>
                    <a:p>
                      <a:pPr algn="ctr"/>
                      <a:r>
                        <a:rPr lang="fr-CH" sz="2400" dirty="0"/>
                        <a:t>7</a:t>
                      </a:r>
                    </a:p>
                  </a:txBody>
                  <a:tcPr anchor="ctr"/>
                </a:tc>
                <a:tc>
                  <a:txBody>
                    <a:bodyPr/>
                    <a:lstStyle/>
                    <a:p>
                      <a:pPr algn="ctr"/>
                      <a:r>
                        <a:rPr lang="fr-CH" sz="2400" dirty="0"/>
                        <a:t>8</a:t>
                      </a:r>
                    </a:p>
                  </a:txBody>
                  <a:tcPr anchor="ctr"/>
                </a:tc>
                <a:extLst>
                  <a:ext uri="{0D108BD9-81ED-4DB2-BD59-A6C34878D82A}">
                    <a16:rowId xmlns="" xmlns:a16="http://schemas.microsoft.com/office/drawing/2014/main" val="10004"/>
                  </a:ext>
                </a:extLst>
              </a:tr>
            </a:tbl>
          </a:graphicData>
        </a:graphic>
      </p:graphicFrame>
      <p:sp>
        <p:nvSpPr>
          <p:cNvPr id="3" name="Rectangle 2"/>
          <p:cNvSpPr/>
          <p:nvPr/>
        </p:nvSpPr>
        <p:spPr>
          <a:xfrm>
            <a:off x="2555776" y="1580783"/>
            <a:ext cx="3643946" cy="584775"/>
          </a:xfrm>
          <a:prstGeom prst="rect">
            <a:avLst/>
          </a:prstGeom>
        </p:spPr>
        <p:txBody>
          <a:bodyPr wrap="none">
            <a:spAutoFit/>
          </a:bodyPr>
          <a:lstStyle/>
          <a:p>
            <a:pPr algn="ctr"/>
            <a:r>
              <a:rPr lang="fr-CH" sz="3200" b="1" dirty="0">
                <a:latin typeface="Arial" pitchFamily="34" charset="0"/>
                <a:cs typeface="Arial" pitchFamily="34" charset="0"/>
              </a:rPr>
              <a:t>Quelques chiffres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du président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3" name="Rectangle 2"/>
          <p:cNvSpPr/>
          <p:nvPr/>
        </p:nvSpPr>
        <p:spPr>
          <a:xfrm>
            <a:off x="2505700" y="1580783"/>
            <a:ext cx="3744103" cy="584775"/>
          </a:xfrm>
          <a:prstGeom prst="rect">
            <a:avLst/>
          </a:prstGeom>
        </p:spPr>
        <p:txBody>
          <a:bodyPr wrap="none">
            <a:spAutoFit/>
          </a:bodyPr>
          <a:lstStyle/>
          <a:p>
            <a:pPr algn="ctr"/>
            <a:r>
              <a:rPr lang="fr-CH" sz="3200" b="1" dirty="0" smtClean="0">
                <a:latin typeface="Arial" pitchFamily="34" charset="0"/>
                <a:cs typeface="Arial" pitchFamily="34" charset="0"/>
              </a:rPr>
              <a:t>www.versoixbc.ch</a:t>
            </a:r>
            <a:endParaRPr lang="fr-CH" sz="3200" b="1" dirty="0">
              <a:latin typeface="Arial" pitchFamily="34" charset="0"/>
              <a:cs typeface="Arial" pitchFamily="34" charset="0"/>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158" y="2151005"/>
            <a:ext cx="8613675" cy="3855730"/>
          </a:xfrm>
          <a:prstGeom prst="rect">
            <a:avLst/>
          </a:prstGeom>
        </p:spPr>
      </p:pic>
    </p:spTree>
    <p:extLst>
      <p:ext uri="{BB962C8B-B14F-4D97-AF65-F5344CB8AC3E}">
        <p14:creationId xmlns:p14="http://schemas.microsoft.com/office/powerpoint/2010/main" val="392738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du président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1674896"/>
            <a:ext cx="3291840" cy="4669536"/>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6584" y="1674896"/>
            <a:ext cx="3291840" cy="4669536"/>
          </a:xfrm>
          <a:prstGeom prst="rect">
            <a:avLst/>
          </a:prstGeom>
        </p:spPr>
      </p:pic>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7350" y="3429000"/>
            <a:ext cx="1640780" cy="2916942"/>
          </a:xfrm>
          <a:prstGeom prst="rect">
            <a:avLst/>
          </a:prstGeom>
        </p:spPr>
      </p:pic>
    </p:spTree>
    <p:extLst>
      <p:ext uri="{BB962C8B-B14F-4D97-AF65-F5344CB8AC3E}">
        <p14:creationId xmlns:p14="http://schemas.microsoft.com/office/powerpoint/2010/main" val="3350105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du président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3" name="Rectangle 2"/>
          <p:cNvSpPr/>
          <p:nvPr/>
        </p:nvSpPr>
        <p:spPr>
          <a:xfrm>
            <a:off x="467544" y="1438905"/>
            <a:ext cx="8424936" cy="4031873"/>
          </a:xfrm>
          <a:prstGeom prst="rect">
            <a:avLst/>
          </a:prstGeom>
        </p:spPr>
        <p:txBody>
          <a:bodyPr wrap="square">
            <a:spAutoFit/>
          </a:bodyPr>
          <a:lstStyle/>
          <a:p>
            <a:pPr algn="ctr"/>
            <a:r>
              <a:rPr lang="fr-CH" sz="3200" b="1" dirty="0">
                <a:latin typeface="Arial" pitchFamily="34" charset="0"/>
                <a:cs typeface="Arial" pitchFamily="34" charset="0"/>
              </a:rPr>
              <a:t>Tournois de doubles</a:t>
            </a:r>
          </a:p>
          <a:p>
            <a:pPr algn="ctr"/>
            <a:endParaRPr lang="fr-CH" sz="3200" b="1" dirty="0">
              <a:latin typeface="Arial" pitchFamily="34" charset="0"/>
              <a:cs typeface="Arial" pitchFamily="34" charset="0"/>
            </a:endParaRPr>
          </a:p>
          <a:p>
            <a:pPr marL="607402" lvl="1" indent="-165655">
              <a:buFont typeface="Arial" pitchFamily="34" charset="0"/>
              <a:buChar char="•"/>
            </a:pPr>
            <a:r>
              <a:rPr lang="fr-CH" sz="3200" dirty="0"/>
              <a:t> 12-13 novembre 2016</a:t>
            </a:r>
          </a:p>
          <a:p>
            <a:pPr marL="607402" lvl="1" indent="-165655">
              <a:buFont typeface="Arial" pitchFamily="34" charset="0"/>
              <a:buChar char="•"/>
            </a:pPr>
            <a:r>
              <a:rPr lang="fr-CH" sz="3200" dirty="0" smtClean="0"/>
              <a:t> </a:t>
            </a:r>
            <a:r>
              <a:rPr lang="fr-CH" sz="3200" dirty="0" err="1" smtClean="0"/>
              <a:t>Tournament</a:t>
            </a:r>
            <a:r>
              <a:rPr lang="fr-CH" sz="3200" dirty="0" smtClean="0"/>
              <a:t> </a:t>
            </a:r>
            <a:r>
              <a:rPr lang="fr-CH" sz="3200" dirty="0"/>
              <a:t>Software</a:t>
            </a:r>
          </a:p>
          <a:p>
            <a:pPr marL="607402" lvl="1" indent="-165655">
              <a:buFont typeface="Arial" pitchFamily="34" charset="0"/>
              <a:buChar char="•"/>
            </a:pPr>
            <a:r>
              <a:rPr lang="fr-CH" sz="3200" dirty="0" smtClean="0"/>
              <a:t> Nombreux </a:t>
            </a:r>
            <a:r>
              <a:rPr lang="fr-CH" sz="3200" dirty="0"/>
              <a:t>participants 119 / 200 paires</a:t>
            </a:r>
          </a:p>
          <a:p>
            <a:pPr marL="607402" lvl="1" indent="-165655">
              <a:buFont typeface="Arial" pitchFamily="34" charset="0"/>
              <a:buChar char="•"/>
            </a:pPr>
            <a:r>
              <a:rPr lang="fr-CH" sz="3200" dirty="0"/>
              <a:t> 9 joueurs </a:t>
            </a:r>
            <a:r>
              <a:rPr lang="fr-CH" sz="3200" dirty="0" err="1"/>
              <a:t>versoisiens</a:t>
            </a:r>
            <a:endParaRPr lang="fr-CH" sz="3200" dirty="0"/>
          </a:p>
          <a:p>
            <a:pPr marL="607402" lvl="1" indent="-165655">
              <a:buFont typeface="Arial" pitchFamily="34" charset="0"/>
              <a:buChar char="•"/>
            </a:pPr>
            <a:r>
              <a:rPr lang="fr-CH" sz="3200" dirty="0" smtClean="0"/>
              <a:t>Grand </a:t>
            </a:r>
            <a:r>
              <a:rPr lang="fr-CH" sz="3200" dirty="0"/>
              <a:t>succès sportif et financier pour le club</a:t>
            </a:r>
          </a:p>
          <a:p>
            <a:pPr marL="742950" lvl="1" indent="-285750">
              <a:buFont typeface="Courier New" panose="02070309020205020404" pitchFamily="49" charset="0"/>
              <a:buChar char="o"/>
            </a:pPr>
            <a:endParaRPr lang="fr-CH" sz="3200" dirty="0"/>
          </a:p>
        </p:txBody>
      </p:sp>
    </p:spTree>
    <p:extLst>
      <p:ext uri="{BB962C8B-B14F-4D97-AF65-F5344CB8AC3E}">
        <p14:creationId xmlns:p14="http://schemas.microsoft.com/office/powerpoint/2010/main" val="30655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Rapport du président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3" name="Rectangle 2"/>
          <p:cNvSpPr/>
          <p:nvPr/>
        </p:nvSpPr>
        <p:spPr>
          <a:xfrm>
            <a:off x="467544" y="1700808"/>
            <a:ext cx="8424936" cy="2554545"/>
          </a:xfrm>
          <a:prstGeom prst="rect">
            <a:avLst/>
          </a:prstGeom>
        </p:spPr>
        <p:txBody>
          <a:bodyPr wrap="square">
            <a:spAutoFit/>
          </a:bodyPr>
          <a:lstStyle/>
          <a:p>
            <a:pPr algn="ctr"/>
            <a:r>
              <a:rPr lang="fr-CH" sz="3200" b="1" dirty="0">
                <a:latin typeface="Arial" pitchFamily="34" charset="0"/>
                <a:cs typeface="Arial" pitchFamily="34" charset="0"/>
              </a:rPr>
              <a:t>Tournois internes</a:t>
            </a:r>
          </a:p>
          <a:p>
            <a:pPr marL="285750" indent="-285750">
              <a:buFont typeface="Courier New" panose="02070309020205020404" pitchFamily="49" charset="0"/>
              <a:buChar char="o"/>
            </a:pPr>
            <a:r>
              <a:rPr lang="fr-CH" sz="3200" dirty="0"/>
              <a:t>Tournoi de fin de saison</a:t>
            </a:r>
          </a:p>
          <a:p>
            <a:pPr marL="285750" indent="-285750">
              <a:buFont typeface="Courier New" panose="02070309020205020404" pitchFamily="49" charset="0"/>
              <a:buChar char="o"/>
            </a:pPr>
            <a:r>
              <a:rPr lang="fr-CH" sz="3200" dirty="0"/>
              <a:t>Tournois du vendredi</a:t>
            </a:r>
          </a:p>
          <a:p>
            <a:pPr marL="285750" indent="-285750">
              <a:buFont typeface="Courier New" panose="02070309020205020404" pitchFamily="49" charset="0"/>
              <a:buChar char="o"/>
            </a:pPr>
            <a:r>
              <a:rPr lang="fr-CH" sz="3200" dirty="0" smtClean="0"/>
              <a:t>Défi </a:t>
            </a:r>
            <a:r>
              <a:rPr lang="fr-CH" sz="3200" dirty="0"/>
              <a:t>du Roi</a:t>
            </a:r>
          </a:p>
          <a:p>
            <a:pPr marL="742950" lvl="1" indent="-285750">
              <a:buFont typeface="Courier New" panose="02070309020205020404" pitchFamily="49" charset="0"/>
              <a:buChar char="o"/>
            </a:pPr>
            <a:endParaRPr lang="fr-CH" sz="3200" dirty="0"/>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1" y="3299263"/>
            <a:ext cx="5607211" cy="3153438"/>
          </a:xfrm>
          <a:prstGeom prst="rect">
            <a:avLst/>
          </a:prstGeom>
        </p:spPr>
      </p:pic>
    </p:spTree>
    <p:extLst>
      <p:ext uri="{BB962C8B-B14F-4D97-AF65-F5344CB8AC3E}">
        <p14:creationId xmlns:p14="http://schemas.microsoft.com/office/powerpoint/2010/main" val="123941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r"/>
            <a:r>
              <a:rPr lang="fr-CH" dirty="0">
                <a:ln w="18415" cmpd="sng">
                  <a:solidFill>
                    <a:srgbClr val="FFFFFF"/>
                  </a:solidFill>
                  <a:prstDash val="solid"/>
                </a:ln>
                <a:solidFill>
                  <a:srgbClr val="FFFFFF"/>
                </a:solidFill>
                <a:effectLst>
                  <a:outerShdw blurRad="63500" dir="3600000" algn="tl" rotWithShape="0">
                    <a:srgbClr val="000000">
                      <a:alpha val="70000"/>
                    </a:srgbClr>
                  </a:outerShdw>
                </a:effectLst>
              </a:rPr>
              <a:t>Compétition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Espace réservé du contenu 3" descr="badm bbc logo-1.png"/>
          <p:cNvPicPr>
            <a:picLocks noGrp="1" noChangeAspect="1"/>
          </p:cNvPicPr>
          <p:nvPr>
            <p:ph idx="1"/>
          </p:nvPr>
        </p:nvPicPr>
        <p:blipFill>
          <a:blip r:embed="rId3" cstate="print"/>
          <a:stretch>
            <a:fillRect/>
          </a:stretch>
        </p:blipFill>
        <p:spPr>
          <a:xfrm>
            <a:off x="357158" y="142852"/>
            <a:ext cx="2571736" cy="1058581"/>
          </a:xfrm>
        </p:spPr>
      </p:pic>
      <p:sp>
        <p:nvSpPr>
          <p:cNvPr id="5" name="ZoneTexte 4"/>
          <p:cNvSpPr txBox="1"/>
          <p:nvPr/>
        </p:nvSpPr>
        <p:spPr>
          <a:xfrm>
            <a:off x="642910" y="1785926"/>
            <a:ext cx="8001056" cy="3600986"/>
          </a:xfrm>
          <a:prstGeom prst="rect">
            <a:avLst/>
          </a:prstGeom>
          <a:noFill/>
        </p:spPr>
        <p:txBody>
          <a:bodyPr wrap="square" rtlCol="0">
            <a:spAutoFit/>
          </a:bodyPr>
          <a:lstStyle/>
          <a:p>
            <a:pPr algn="ctr"/>
            <a:r>
              <a:rPr lang="fr-CH" sz="3200" b="1" dirty="0"/>
              <a:t>Versoix 1</a:t>
            </a:r>
          </a:p>
          <a:p>
            <a:pPr algn="ctr"/>
            <a:endParaRPr lang="fr-CH" sz="2800" b="1" dirty="0"/>
          </a:p>
          <a:p>
            <a:pPr marL="457200" indent="-457200">
              <a:buFont typeface="Arial" panose="020B0604020202020204" pitchFamily="34" charset="0"/>
              <a:buChar char="•"/>
            </a:pPr>
            <a:r>
              <a:rPr lang="fr-CH" sz="2800" dirty="0"/>
              <a:t>Ligue : 2</a:t>
            </a:r>
            <a:r>
              <a:rPr lang="fr-CH" sz="2800" baseline="30000" dirty="0"/>
              <a:t>ème</a:t>
            </a:r>
          </a:p>
          <a:p>
            <a:pPr marL="457200" indent="-457200">
              <a:buFont typeface="Arial" panose="020B0604020202020204" pitchFamily="34" charset="0"/>
              <a:buChar char="•"/>
            </a:pPr>
            <a:r>
              <a:rPr lang="fr-CH" sz="2800" dirty="0"/>
              <a:t>Joueurs : </a:t>
            </a:r>
            <a:r>
              <a:rPr lang="fr-CH" sz="2800" u="sng" dirty="0"/>
              <a:t>Scott</a:t>
            </a:r>
            <a:r>
              <a:rPr lang="fr-CH" sz="2800" dirty="0"/>
              <a:t>, Fanny, Jessica, Loïc, Kévin, Thibault, Rachel et Bryan</a:t>
            </a:r>
          </a:p>
          <a:p>
            <a:pPr marL="457200" indent="-457200">
              <a:buFont typeface="Arial" panose="020B0604020202020204" pitchFamily="34" charset="0"/>
              <a:buChar char="•"/>
            </a:pPr>
            <a:r>
              <a:rPr lang="fr-CH" sz="2800" dirty="0"/>
              <a:t>Licence plus : Pascal</a:t>
            </a:r>
          </a:p>
          <a:p>
            <a:pPr marL="457200" indent="-457200">
              <a:buFont typeface="Arial" panose="020B0604020202020204" pitchFamily="34" charset="0"/>
              <a:buChar char="•"/>
            </a:pPr>
            <a:r>
              <a:rPr lang="fr-CH" sz="2800" dirty="0"/>
              <a:t>Classement : 8</a:t>
            </a:r>
            <a:r>
              <a:rPr lang="fr-CH" sz="2800" baseline="30000" dirty="0"/>
              <a:t>ème</a:t>
            </a:r>
          </a:p>
          <a:p>
            <a:pPr marL="457200" indent="-457200">
              <a:buFont typeface="Arial" panose="020B0604020202020204" pitchFamily="34" charset="0"/>
              <a:buChar char="•"/>
            </a:pPr>
            <a:endParaRPr lang="fr-CH" sz="2800" b="1" dirty="0"/>
          </a:p>
        </p:txBody>
      </p:sp>
    </p:spTree>
    <p:extLst>
      <p:ext uri="{BB962C8B-B14F-4D97-AF65-F5344CB8AC3E}">
        <p14:creationId xmlns:p14="http://schemas.microsoft.com/office/powerpoint/2010/main" val="39126044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4378</TotalTime>
  <Words>3417</Words>
  <Application>Microsoft Office PowerPoint</Application>
  <PresentationFormat>Affichage à l'écran (4:3)</PresentationFormat>
  <Paragraphs>450</Paragraphs>
  <Slides>31</Slides>
  <Notes>31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31</vt:i4>
      </vt:variant>
    </vt:vector>
  </HeadingPairs>
  <TitlesOfParts>
    <vt:vector size="35" baseType="lpstr">
      <vt:lpstr>Arial</vt:lpstr>
      <vt:lpstr>Calibri</vt:lpstr>
      <vt:lpstr>Courier New</vt:lpstr>
      <vt:lpstr>Thème Office</vt:lpstr>
      <vt:lpstr>Assemblée générale ordinaire</vt:lpstr>
      <vt:lpstr>Ordre du jour</vt:lpstr>
      <vt:lpstr>Acceptation du P.V. de l’AG 2016</vt:lpstr>
      <vt:lpstr>Rapport du président</vt:lpstr>
      <vt:lpstr>Rapport du président</vt:lpstr>
      <vt:lpstr>Rapport du président</vt:lpstr>
      <vt:lpstr>Rapport du président</vt:lpstr>
      <vt:lpstr>Rapport du président</vt:lpstr>
      <vt:lpstr>Compétition </vt:lpstr>
      <vt:lpstr>Compétition   </vt:lpstr>
      <vt:lpstr>Compétition </vt:lpstr>
      <vt:lpstr>Compétition </vt:lpstr>
      <vt:lpstr>Juniors</vt:lpstr>
      <vt:lpstr>Juniors </vt:lpstr>
      <vt:lpstr>Juniors </vt:lpstr>
      <vt:lpstr>Juniors </vt:lpstr>
      <vt:lpstr>Sponsors</vt:lpstr>
      <vt:lpstr>Rapport du trésorier</vt:lpstr>
      <vt:lpstr>Rapport du trésorier</vt:lpstr>
      <vt:lpstr>Rapport du trésorier</vt:lpstr>
      <vt:lpstr>Rapport du trésorier</vt:lpstr>
      <vt:lpstr>Rapport des vérificateurs aux comptes</vt:lpstr>
      <vt:lpstr>Acceptation des divers  rapports</vt:lpstr>
      <vt:lpstr>Elections</vt:lpstr>
      <vt:lpstr>Elections</vt:lpstr>
      <vt:lpstr>Perspectives 2016-2017 </vt:lpstr>
      <vt:lpstr>Perspectives 2017-2018</vt:lpstr>
      <vt:lpstr>Perspectives 2016-2017</vt:lpstr>
      <vt:lpstr>Remerciements</vt:lpstr>
      <vt:lpstr>Présentation PowerPoint</vt:lpstr>
      <vt:lpstr>Propositions individuelles</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ordinaire</dc:title>
  <dc:creator>Your User Name</dc:creator>
  <cp:lastModifiedBy>FLEISCHMANN Mark</cp:lastModifiedBy>
  <cp:revision>432</cp:revision>
  <cp:lastPrinted>2012-04-22T20:46:06Z</cp:lastPrinted>
  <dcterms:created xsi:type="dcterms:W3CDTF">2009-04-18T15:02:19Z</dcterms:created>
  <dcterms:modified xsi:type="dcterms:W3CDTF">2017-04-25T20:56:25Z</dcterms:modified>
</cp:coreProperties>
</file>