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56" r:id="rId2"/>
    <p:sldId id="257" r:id="rId3"/>
    <p:sldId id="260" r:id="rId4"/>
    <p:sldId id="330" r:id="rId5"/>
    <p:sldId id="348" r:id="rId6"/>
    <p:sldId id="352" r:id="rId7"/>
    <p:sldId id="349" r:id="rId8"/>
    <p:sldId id="321" r:id="rId9"/>
    <p:sldId id="343" r:id="rId10"/>
    <p:sldId id="322" r:id="rId11"/>
    <p:sldId id="326" r:id="rId12"/>
    <p:sldId id="286" r:id="rId13"/>
    <p:sldId id="336" r:id="rId14"/>
    <p:sldId id="314" r:id="rId15"/>
    <p:sldId id="353" r:id="rId16"/>
    <p:sldId id="350" r:id="rId17"/>
    <p:sldId id="275" r:id="rId18"/>
    <p:sldId id="341" r:id="rId19"/>
    <p:sldId id="263" r:id="rId20"/>
    <p:sldId id="259" r:id="rId21"/>
    <p:sldId id="266" r:id="rId22"/>
    <p:sldId id="261" r:id="rId23"/>
    <p:sldId id="310" r:id="rId24"/>
    <p:sldId id="277" r:id="rId25"/>
    <p:sldId id="337" r:id="rId26"/>
    <p:sldId id="340" r:id="rId27"/>
    <p:sldId id="297" r:id="rId28"/>
    <p:sldId id="278" r:id="rId29"/>
    <p:sldId id="329" r:id="rId30"/>
    <p:sldId id="347" r:id="rId31"/>
  </p:sldIdLst>
  <p:sldSz cx="9144000" cy="6858000" type="screen4x3"/>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73341" autoAdjust="0"/>
  </p:normalViewPr>
  <p:slideViewPr>
    <p:cSldViewPr>
      <p:cViewPr varScale="1">
        <p:scale>
          <a:sx n="84" d="100"/>
          <a:sy n="84" d="100"/>
        </p:scale>
        <p:origin x="2232" y="6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r>
              <a:rPr lang="fr-CH"/>
              <a:t>Test</a:t>
            </a:r>
          </a:p>
        </p:txBody>
      </p:sp>
      <p:sp>
        <p:nvSpPr>
          <p:cNvPr id="3" name="Espace réservé de la date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895D9280-D705-486A-97AA-96B4A30ADE3F}" type="datetimeFigureOut">
              <a:rPr lang="fr-CH" smtClean="0"/>
              <a:t>25.04.2018</a:t>
            </a:fld>
            <a:endParaRPr lang="fr-CH"/>
          </a:p>
        </p:txBody>
      </p:sp>
      <p:sp>
        <p:nvSpPr>
          <p:cNvPr id="4" name="Espace réservé du pied de page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D7057708-3FD1-48E2-B4DB-ECB121572B7F}" type="slidenum">
              <a:rPr lang="fr-CH" smtClean="0"/>
              <a:t>‹N°›</a:t>
            </a:fld>
            <a:endParaRPr lang="fr-CH"/>
          </a:p>
        </p:txBody>
      </p:sp>
    </p:spTree>
    <p:extLst>
      <p:ext uri="{BB962C8B-B14F-4D97-AF65-F5344CB8AC3E}">
        <p14:creationId xmlns:p14="http://schemas.microsoft.com/office/powerpoint/2010/main" val="124603780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678" cy="496507"/>
          </a:xfrm>
          <a:prstGeom prst="rect">
            <a:avLst/>
          </a:prstGeom>
        </p:spPr>
        <p:txBody>
          <a:bodyPr vert="horz" lIns="88349" tIns="44175" rIns="88349" bIns="44175" rtlCol="0"/>
          <a:lstStyle>
            <a:lvl1pPr algn="l">
              <a:defRPr sz="1200"/>
            </a:lvl1pPr>
          </a:lstStyle>
          <a:p>
            <a:r>
              <a:rPr lang="fr-CH"/>
              <a:t>Test</a:t>
            </a:r>
          </a:p>
        </p:txBody>
      </p:sp>
      <p:sp>
        <p:nvSpPr>
          <p:cNvPr id="3" name="Espace réservé de la date 2"/>
          <p:cNvSpPr>
            <a:spLocks noGrp="1"/>
          </p:cNvSpPr>
          <p:nvPr>
            <p:ph type="dt" idx="1"/>
          </p:nvPr>
        </p:nvSpPr>
        <p:spPr>
          <a:xfrm>
            <a:off x="3856589" y="0"/>
            <a:ext cx="2950678" cy="496507"/>
          </a:xfrm>
          <a:prstGeom prst="rect">
            <a:avLst/>
          </a:prstGeom>
        </p:spPr>
        <p:txBody>
          <a:bodyPr vert="horz" lIns="88349" tIns="44175" rIns="88349" bIns="44175" rtlCol="0"/>
          <a:lstStyle>
            <a:lvl1pPr algn="r">
              <a:defRPr sz="1200"/>
            </a:lvl1pPr>
          </a:lstStyle>
          <a:p>
            <a:fld id="{AA31FA3B-4262-4B7A-9E7F-C07D2C27C53A}" type="datetimeFigureOut">
              <a:rPr lang="fr-FR" smtClean="0"/>
              <a:pPr/>
              <a:t>25/04/2018</a:t>
            </a:fld>
            <a:endParaRPr lang="fr-CH"/>
          </a:p>
        </p:txBody>
      </p:sp>
      <p:sp>
        <p:nvSpPr>
          <p:cNvPr id="4" name="Espace réservé de l'image des diapositives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88349" tIns="44175" rIns="88349" bIns="44175" rtlCol="0" anchor="ctr"/>
          <a:lstStyle/>
          <a:p>
            <a:endParaRPr lang="fr-CH"/>
          </a:p>
        </p:txBody>
      </p:sp>
      <p:sp>
        <p:nvSpPr>
          <p:cNvPr id="5" name="Espace réservé des commentaires 4"/>
          <p:cNvSpPr>
            <a:spLocks noGrp="1"/>
          </p:cNvSpPr>
          <p:nvPr>
            <p:ph type="body" sz="quarter" idx="3"/>
          </p:nvPr>
        </p:nvSpPr>
        <p:spPr>
          <a:xfrm>
            <a:off x="680575" y="4721438"/>
            <a:ext cx="5447639" cy="4473185"/>
          </a:xfrm>
          <a:prstGeom prst="rect">
            <a:avLst/>
          </a:prstGeom>
        </p:spPr>
        <p:txBody>
          <a:bodyPr vert="horz" lIns="88349" tIns="44175" rIns="88349" bIns="4417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442876"/>
            <a:ext cx="2950678" cy="496507"/>
          </a:xfrm>
          <a:prstGeom prst="rect">
            <a:avLst/>
          </a:prstGeom>
        </p:spPr>
        <p:txBody>
          <a:bodyPr vert="horz" lIns="88349" tIns="44175" rIns="88349" bIns="44175"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6589" y="9442876"/>
            <a:ext cx="2950678" cy="496507"/>
          </a:xfrm>
          <a:prstGeom prst="rect">
            <a:avLst/>
          </a:prstGeom>
        </p:spPr>
        <p:txBody>
          <a:bodyPr vert="horz" lIns="88349" tIns="44175" rIns="88349" bIns="44175" rtlCol="0" anchor="b"/>
          <a:lstStyle>
            <a:lvl1pPr algn="r">
              <a:defRPr sz="1200"/>
            </a:lvl1pPr>
          </a:lstStyle>
          <a:p>
            <a:fld id="{8155B6DC-81AA-4E1D-9CE3-504C599F8BC5}" type="slidenum">
              <a:rPr lang="fr-CH" smtClean="0"/>
              <a:pPr/>
              <a:t>‹N°›</a:t>
            </a:fld>
            <a:endParaRPr lang="fr-CH"/>
          </a:p>
        </p:txBody>
      </p:sp>
    </p:spTree>
    <p:extLst>
      <p:ext uri="{BB962C8B-B14F-4D97-AF65-F5344CB8AC3E}">
        <p14:creationId xmlns:p14="http://schemas.microsoft.com/office/powerpoint/2010/main" val="323765243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Arial" pitchFamily="34" charset="0"/>
              <a:buChar char="•"/>
            </a:pPr>
            <a:r>
              <a:rPr lang="fr-CH" dirty="0"/>
              <a:t> Bienvenue</a:t>
            </a:r>
            <a:r>
              <a:rPr lang="fr-CH" baseline="0" dirty="0"/>
              <a:t> aux membres</a:t>
            </a:r>
          </a:p>
          <a:p>
            <a:pPr>
              <a:buFont typeface="Arial" pitchFamily="34" charset="0"/>
              <a:buChar char="•"/>
            </a:pPr>
            <a:r>
              <a:rPr lang="fr-CH" dirty="0"/>
              <a:t> Bienvenue</a:t>
            </a:r>
            <a:r>
              <a:rPr lang="fr-CH" baseline="0" dirty="0"/>
              <a:t> aux parents de juniors</a:t>
            </a:r>
          </a:p>
          <a:p>
            <a:pPr>
              <a:buFont typeface="Arial" pitchFamily="34" charset="0"/>
              <a:buChar char="•"/>
            </a:pPr>
            <a:r>
              <a:rPr lang="fr-CH" baseline="0" dirty="0"/>
              <a:t> Bienvenue aux membres du comité : Jacqueline, Elena, Benoît &amp; François</a:t>
            </a:r>
          </a:p>
          <a:p>
            <a:pPr>
              <a:buFont typeface="Arial" pitchFamily="34" charset="0"/>
              <a:buNone/>
            </a:pPr>
            <a:endParaRPr lang="fr-CH" baseline="0" dirty="0"/>
          </a:p>
          <a:p>
            <a:pPr>
              <a:buFont typeface="Arial" pitchFamily="34" charset="0"/>
              <a:buChar char="•"/>
            </a:pPr>
            <a:r>
              <a:rPr lang="fr-CH" baseline="0" dirty="0"/>
              <a:t> Excusés :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H" baseline="0" dirty="0"/>
              <a:t> Christian (membre comité)</a:t>
            </a:r>
          </a:p>
          <a:p>
            <a:pPr lvl="1">
              <a:buFont typeface="Arial" pitchFamily="34" charset="0"/>
              <a:buChar char="•"/>
            </a:pPr>
            <a:r>
              <a:rPr lang="fr-CH" baseline="0" dirty="0"/>
              <a:t> M. John Kummer (Commissaire Délégué du Service des Sport de la Commune de Versoix) qui ne pourra pas être présent aujourd’hui</a:t>
            </a:r>
          </a:p>
          <a:p>
            <a:pPr lvl="1">
              <a:buFont typeface="Arial" pitchFamily="34" charset="0"/>
              <a:buChar char="•"/>
            </a:pPr>
            <a:r>
              <a:rPr lang="fr-CH" baseline="0" dirty="0"/>
              <a:t> Patrick</a:t>
            </a:r>
          </a:p>
          <a:p>
            <a:pPr lvl="1">
              <a:buFont typeface="Arial" pitchFamily="34" charset="0"/>
              <a:buChar char="•"/>
            </a:pPr>
            <a:r>
              <a:rPr lang="fr-CH" baseline="0" dirty="0"/>
              <a:t> Michael qui nous rejoindra après l’entraînement</a:t>
            </a:r>
          </a:p>
          <a:p>
            <a:pPr>
              <a:buFont typeface="Arial" pitchFamily="34" charset="0"/>
              <a:buChar char="•"/>
            </a:pPr>
            <a:endParaRPr lang="fr-CH" baseline="0" dirty="0"/>
          </a:p>
          <a:p>
            <a:pPr>
              <a:buFont typeface="Arial" pitchFamily="34" charset="0"/>
              <a:buChar char="•"/>
            </a:pPr>
            <a:r>
              <a:rPr lang="fr-CH" baseline="0" dirty="0"/>
              <a:t> N’oubliez pas de signer la  feuille de présence et récupérer les 20 CHF de caution pour ceux qui y ont droit </a:t>
            </a:r>
          </a:p>
          <a:p>
            <a:pPr>
              <a:buFont typeface="Arial" pitchFamily="34" charset="0"/>
              <a:buChar char="•"/>
            </a:pPr>
            <a:endParaRPr lang="fr-CH" baseline="0" dirty="0"/>
          </a:p>
          <a:p>
            <a:pPr>
              <a:buFont typeface="Arial" pitchFamily="34" charset="0"/>
              <a:buChar char="•"/>
            </a:pPr>
            <a:r>
              <a:rPr lang="fr-CH" baseline="0" dirty="0"/>
              <a:t> Vérifier le quorum (1/5 membres actifs) : 35 membres actifs =&gt; 7 présents</a:t>
            </a:r>
          </a:p>
          <a:p>
            <a:pPr>
              <a:buFont typeface="Arial" pitchFamily="34" charset="0"/>
              <a:buChar char="•"/>
            </a:pPr>
            <a:endParaRPr lang="fr-CH"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146615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65655" indent="-165655">
              <a:buFont typeface="Arial" panose="020B0604020202020204" pitchFamily="34" charset="0"/>
              <a:buChar char="•"/>
            </a:pPr>
            <a:r>
              <a:rPr lang="fr-CH" dirty="0"/>
              <a:t>Rappel : Le challenge</a:t>
            </a:r>
            <a:r>
              <a:rPr lang="fr-CH" baseline="0" dirty="0"/>
              <a:t> Françoise </a:t>
            </a:r>
            <a:r>
              <a:rPr lang="fr-CH" baseline="0" dirty="0" err="1"/>
              <a:t>Schurter</a:t>
            </a:r>
            <a:r>
              <a:rPr lang="fr-CH" baseline="0" dirty="0"/>
              <a:t> récompense le(la) joueur(</a:t>
            </a:r>
            <a:r>
              <a:rPr lang="fr-CH" baseline="0" dirty="0" err="1"/>
              <a:t>euse</a:t>
            </a:r>
            <a:r>
              <a:rPr lang="fr-CH" baseline="0" dirty="0"/>
              <a:t>) qui a obtenu la plus grande proportion de matchs gagnés en interclubs avec Versoix.</a:t>
            </a:r>
          </a:p>
          <a:p>
            <a:pPr marL="607402" lvl="1" indent="-165655">
              <a:buFont typeface="Arial" panose="020B0604020202020204" pitchFamily="34" charset="0"/>
              <a:buChar char="•"/>
            </a:pPr>
            <a:r>
              <a:rPr lang="fr-CH" baseline="0" dirty="0"/>
              <a:t>Ne tiens pas comptes des autres compétitions telles que les tournois</a:t>
            </a:r>
          </a:p>
          <a:p>
            <a:pPr marL="607402" lvl="1" indent="-165655">
              <a:buFont typeface="Arial" panose="020B0604020202020204" pitchFamily="34" charset="0"/>
              <a:buChar char="•"/>
            </a:pPr>
            <a:r>
              <a:rPr lang="fr-CH" baseline="0" dirty="0"/>
              <a:t>Ne tiens pas compte de la ligue ou du niveau des adversaires</a:t>
            </a:r>
          </a:p>
          <a:p>
            <a:pPr marL="607402" lvl="1" indent="-165655">
              <a:buFont typeface="Arial" panose="020B0604020202020204" pitchFamily="34" charset="0"/>
              <a:buChar char="•"/>
            </a:pPr>
            <a:r>
              <a:rPr lang="fr-CH" baseline="0" dirty="0"/>
              <a:t>Pondération de 50% pour les doubles et les mixtes</a:t>
            </a:r>
          </a:p>
          <a:p>
            <a:pPr marL="607402" lvl="1" indent="-165655">
              <a:buFont typeface="Arial" panose="020B0604020202020204" pitchFamily="34" charset="0"/>
              <a:buChar char="•"/>
            </a:pPr>
            <a:r>
              <a:rPr lang="fr-CH" baseline="0" dirty="0"/>
              <a:t>Contrainte : Participé à un minimum de matchs IC</a:t>
            </a:r>
          </a:p>
          <a:p>
            <a:pPr marL="607402" lvl="1" indent="-165655">
              <a:buFont typeface="Arial" panose="020B0604020202020204" pitchFamily="34" charset="0"/>
              <a:buChar char="•"/>
            </a:pPr>
            <a:endParaRPr lang="fr-CH" baseline="0" dirty="0"/>
          </a:p>
          <a:p>
            <a:pPr marL="607402" lvl="1" indent="-165655">
              <a:buFont typeface="Arial" panose="020B0604020202020204" pitchFamily="34" charset="0"/>
              <a:buChar char="•"/>
            </a:pPr>
            <a:r>
              <a:rPr lang="fr-CH" baseline="0" dirty="0"/>
              <a:t>Une fois de plus, c’est chez les dames que nous trouvons cette année notre championne, puisqu’il s’agit cette année de </a:t>
            </a:r>
            <a:r>
              <a:rPr lang="fr-CH" baseline="0" dirty="0" err="1"/>
              <a:t>Laïla</a:t>
            </a:r>
            <a:r>
              <a:rPr lang="fr-CH" baseline="0" dirty="0"/>
              <a:t> avec 100% de victoire en simple et une majorité de victoire en double.</a:t>
            </a:r>
          </a:p>
          <a:p>
            <a:pPr marL="607402" lvl="1" indent="-165655">
              <a:buFont typeface="Arial" panose="020B0604020202020204" pitchFamily="34" charset="0"/>
              <a:buChar char="•"/>
            </a:pPr>
            <a:r>
              <a:rPr lang="fr-CH" baseline="0" dirty="0"/>
              <a:t>Une mention spéciale également pour Jacqueline et Thibault qui n’ont raté aucune rencontre de leur équipe cette saison et qui avec leur bon résultats sur l’ensemble de la saison ont grandement participé aux succès de leur équipes.</a:t>
            </a:r>
          </a:p>
          <a:p>
            <a:pPr marL="441747" lvl="1" indent="0">
              <a:buFont typeface="Arial" panose="020B0604020202020204" pitchFamily="34" charset="0"/>
              <a:buNone/>
            </a:pPr>
            <a:endParaRPr lang="fr-CH" baseline="0"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409377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607402" lvl="1" indent="-165655">
              <a:buFont typeface="Arial" pitchFamily="34" charset="0"/>
              <a:buChar char="•"/>
            </a:pPr>
            <a:r>
              <a:rPr lang="fr-CH" baseline="0" dirty="0"/>
              <a:t>Outre les interclubs, nos compétiteurs ont participés à de très nombreux tournois cette saison que ce soit sur Genève ou plus loin en Romandie.</a:t>
            </a:r>
          </a:p>
          <a:p>
            <a:pPr marL="607402" lvl="1" indent="-165655">
              <a:buFont typeface="Arial" pitchFamily="34" charset="0"/>
              <a:buChar char="•"/>
            </a:pPr>
            <a:r>
              <a:rPr lang="fr-CH" baseline="0" dirty="0"/>
              <a:t>Je ne citerai pas tous les résultats de nos compétiteurs si ce n’est peut-être ceux des championnats genevois qui ont eu lieu il y a 10 jours.</a:t>
            </a:r>
          </a:p>
          <a:p>
            <a:pPr marL="607402" lvl="1" indent="-165655">
              <a:buFont typeface="Arial" pitchFamily="34" charset="0"/>
              <a:buChar char="•"/>
            </a:pPr>
            <a:r>
              <a:rPr lang="fr-CH" baseline="0" dirty="0"/>
              <a:t>Sur la photo, les quart de finalistes </a:t>
            </a:r>
            <a:r>
              <a:rPr lang="fr-CH" baseline="0" dirty="0" err="1"/>
              <a:t>versoisiens</a:t>
            </a:r>
            <a:r>
              <a:rPr lang="fr-CH" baseline="0" dirty="0"/>
              <a:t> (sauf l’</a:t>
            </a:r>
            <a:r>
              <a:rPr lang="fr-CH" baseline="0" dirty="0" err="1"/>
              <a:t>nstrus</a:t>
            </a:r>
            <a:r>
              <a:rPr lang="fr-CH" baseline="0" dirty="0"/>
              <a:t> en vert).</a:t>
            </a:r>
          </a:p>
          <a:p>
            <a:pPr marL="607402" lvl="1" indent="-165655">
              <a:buFont typeface="Arial" pitchFamily="34" charset="0"/>
              <a:buChar char="•"/>
            </a:pPr>
            <a:r>
              <a:rPr lang="fr-CH" baseline="0" dirty="0"/>
              <a:t>A noter donc la victoire de Loïc dans la catégorie Simple hommes 2 et la seconde place de ce même Loïc associé à Kévin.</a:t>
            </a:r>
          </a:p>
          <a:p>
            <a:pPr marL="607402" lvl="1" indent="-165655">
              <a:buFont typeface="Arial" pitchFamily="34" charset="0"/>
              <a:buChar char="•"/>
            </a:pPr>
            <a:r>
              <a:rPr lang="fr-CH" baseline="0" dirty="0"/>
              <a:t>Bravo à eux!</a:t>
            </a:r>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407534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Arial" pitchFamily="34" charset="0"/>
              <a:buNone/>
            </a:pPr>
            <a:r>
              <a:rPr lang="fr-CH" baseline="0" dirty="0"/>
              <a:t>Je passe maintenant à la partie juniors et pour commencer des cours :</a:t>
            </a:r>
          </a:p>
          <a:p>
            <a:pPr marL="171450" indent="-171450">
              <a:buFont typeface="Arial" pitchFamily="34" charset="0"/>
              <a:buChar char="•"/>
            </a:pPr>
            <a:r>
              <a:rPr lang="fr-CH" baseline="0" dirty="0"/>
              <a:t>Entraîneurs J+S : Michael, Benoît, Thibault et Loïc </a:t>
            </a:r>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3837764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0" indent="0">
              <a:buFont typeface="Arial" panose="020B0604020202020204" pitchFamily="34" charset="0"/>
              <a:buNone/>
            </a:pPr>
            <a:r>
              <a:rPr lang="fr-CH" baseline="0" dirty="0"/>
              <a:t>Un événement incontournable de la vie du club depuis de nombreuses années et qui s’adresse particulièrement aux juniors : le camp d’</a:t>
            </a:r>
            <a:r>
              <a:rPr lang="fr-CH" baseline="0" dirty="0" err="1"/>
              <a:t>Ovronnaz</a:t>
            </a:r>
            <a:endParaRPr lang="fr-CH" baseline="0" dirty="0"/>
          </a:p>
          <a:p>
            <a:pPr marL="165655" indent="-165655">
              <a:buFont typeface="Arial" panose="020B0604020202020204" pitchFamily="34" charset="0"/>
              <a:buChar char="•"/>
            </a:pPr>
            <a:r>
              <a:rPr lang="fr-CH" baseline="0" dirty="0"/>
              <a:t>Camp de badminton destiné à tous les juniors du club</a:t>
            </a:r>
          </a:p>
          <a:p>
            <a:pPr marL="607402" lvl="1" indent="-165655">
              <a:buFont typeface="Arial" panose="020B0604020202020204" pitchFamily="34" charset="0"/>
              <a:buChar char="•"/>
            </a:pPr>
            <a:r>
              <a:rPr lang="fr-CH" baseline="0" dirty="0"/>
              <a:t>Entraînement intensifs badminton</a:t>
            </a:r>
          </a:p>
          <a:p>
            <a:pPr marL="607402" lvl="1" indent="-165655">
              <a:buFont typeface="Arial" panose="020B0604020202020204" pitchFamily="34" charset="0"/>
              <a:buChar char="•"/>
            </a:pPr>
            <a:r>
              <a:rPr lang="fr-CH" baseline="0" dirty="0"/>
              <a:t>Centre sportif du Valais à </a:t>
            </a:r>
            <a:r>
              <a:rPr lang="fr-CH" baseline="0" dirty="0" err="1"/>
              <a:t>Ovronnaz</a:t>
            </a:r>
            <a:endParaRPr lang="fr-CH" baseline="0" dirty="0"/>
          </a:p>
          <a:p>
            <a:pPr marL="607402" lvl="1" indent="-165655">
              <a:buFont typeface="Arial" panose="020B0604020202020204" pitchFamily="34" charset="0"/>
              <a:buChar char="•"/>
            </a:pPr>
            <a:r>
              <a:rPr lang="fr-CH" baseline="0" dirty="0"/>
              <a:t>Bains le dimanche après-midi</a:t>
            </a:r>
          </a:p>
          <a:p>
            <a:pPr marL="165655" indent="-165655">
              <a:buFont typeface="Arial" panose="020B0604020202020204" pitchFamily="34" charset="0"/>
              <a:buChar char="•"/>
            </a:pPr>
            <a:r>
              <a:rPr lang="fr-CH" baseline="0" dirty="0"/>
              <a:t>Dates : 27-29 octobre 2017</a:t>
            </a:r>
          </a:p>
          <a:p>
            <a:pPr marL="165655" indent="-165655">
              <a:buFont typeface="Arial" panose="020B0604020202020204" pitchFamily="34" charset="0"/>
              <a:buChar char="•"/>
            </a:pPr>
            <a:r>
              <a:rPr lang="fr-CH" baseline="0" dirty="0"/>
              <a:t>Nous étions 22 participants en tout dont</a:t>
            </a:r>
          </a:p>
          <a:p>
            <a:pPr marL="607402" lvl="1" indent="-165655">
              <a:buFont typeface="Arial" panose="020B0604020202020204" pitchFamily="34" charset="0"/>
              <a:buChar char="•"/>
            </a:pPr>
            <a:r>
              <a:rPr lang="fr-CH" baseline="0" dirty="0"/>
              <a:t>Deux joueurs-entraîneurs : Thibault et Loïc</a:t>
            </a:r>
          </a:p>
          <a:p>
            <a:pPr marL="607402" lvl="1" indent="-165655">
              <a:buFont typeface="Arial" panose="020B0604020202020204" pitchFamily="34" charset="0"/>
              <a:buChar char="•"/>
            </a:pPr>
            <a:r>
              <a:rPr lang="fr-CH" baseline="0" dirty="0"/>
              <a:t>Deux accompagnants : Elena et moi-même</a:t>
            </a:r>
          </a:p>
          <a:p>
            <a:pPr marL="607402" lvl="1" indent="-165655">
              <a:buFont typeface="Arial" panose="020B0604020202020204" pitchFamily="34" charset="0"/>
              <a:buChar char="•"/>
            </a:pPr>
            <a:r>
              <a:rPr lang="fr-CH" baseline="0" dirty="0"/>
              <a:t>Contrairement à d’édition précédente 100% masculine, il y avait cette fois-ci 7 participantes et une accompagnatrice</a:t>
            </a:r>
          </a:p>
          <a:p>
            <a:pPr marL="150202" lvl="0" indent="-165655">
              <a:buFont typeface="Arial" panose="020B0604020202020204" pitchFamily="34" charset="0"/>
              <a:buChar char="•"/>
            </a:pPr>
            <a:r>
              <a:rPr lang="fr-CH" baseline="0" dirty="0"/>
              <a:t>Quelques particularités pour ce camps :</a:t>
            </a:r>
          </a:p>
          <a:p>
            <a:pPr marL="607402" lvl="1" indent="-165655">
              <a:buFont typeface="Arial" panose="020B0604020202020204" pitchFamily="34" charset="0"/>
              <a:buChar char="•"/>
            </a:pPr>
            <a:r>
              <a:rPr lang="fr-CH" baseline="0" dirty="0"/>
              <a:t>Comme l’année précédente, une partie des frais du camp a été financée par la tenue de la buvette lors de l’étape du 7 octobre 2017 du circuit genevois juniors.</a:t>
            </a:r>
          </a:p>
          <a:p>
            <a:pPr marL="607402" lvl="1" indent="-165655">
              <a:buFont typeface="Arial" panose="020B0604020202020204" pitchFamily="34" charset="0"/>
              <a:buChar char="•"/>
            </a:pPr>
            <a:r>
              <a:rPr lang="fr-CH" baseline="0" dirty="0"/>
              <a:t>Merci à tous les juniors, parents et autres bénévoles qui ont aidé ce jour-là et qui ont donc contribué indirectement au succès du camp d’</a:t>
            </a:r>
            <a:r>
              <a:rPr lang="fr-CH" baseline="0" dirty="0" err="1"/>
              <a:t>Ovronnaz</a:t>
            </a:r>
            <a:r>
              <a:rPr lang="fr-CH" baseline="0" dirty="0"/>
              <a:t>.</a:t>
            </a:r>
          </a:p>
          <a:p>
            <a:pPr marL="150202" lvl="0" indent="-165655">
              <a:buFont typeface="Arial" panose="020B0604020202020204" pitchFamily="34" charset="0"/>
              <a:buChar char="•"/>
            </a:pPr>
            <a:r>
              <a:rPr lang="fr-CH" baseline="0" dirty="0"/>
              <a:t>Tout s’est déroulé pour le mieux pendant ce camps (aucun blessé), si ce n’est une petite mésaventure lors du trajet retour. En effet, le minibus de la commune est tombé en panne à quelques kilomètres de Versoix. Heureusement, nous avons pu sortir de l’autoroute pour nous arrêter sur l’aire de repos de la Côte. Et une délégation de mamans est venu récupérer les participants. Nous nous en sommes donc tirés avec 2 deux heures de retard.</a:t>
            </a:r>
          </a:p>
          <a:p>
            <a:pPr marL="0" lvl="0" indent="0">
              <a:buFont typeface="Arial" panose="020B0604020202020204" pitchFamily="34" charset="0"/>
              <a:buNone/>
            </a:pPr>
            <a:r>
              <a:rPr lang="fr-CH" baseline="0" dirty="0"/>
              <a:t>  </a:t>
            </a:r>
          </a:p>
          <a:p>
            <a:pPr marL="150202" lvl="0" indent="-165655">
              <a:buFont typeface="Arial" panose="020B0604020202020204" pitchFamily="34" charset="0"/>
              <a:buChar char="•"/>
            </a:pPr>
            <a:endParaRPr lang="fr-CH" baseline="0"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1799620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None/>
            </a:pPr>
            <a:r>
              <a:rPr lang="fr-CH" baseline="0" dirty="0"/>
              <a:t>J’en profite pour remercier les entraîneurs du camps, </a:t>
            </a:r>
            <a:r>
              <a:rPr lang="fr-CH" baseline="0" dirty="0" err="1"/>
              <a:t>Thibsult</a:t>
            </a:r>
            <a:r>
              <a:rPr lang="fr-CH" baseline="0" dirty="0"/>
              <a:t> assisté de Loïc pour le sérieux et professionnalisme dont ils ont fait preuve durant tout le weekend.</a:t>
            </a:r>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575724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None/>
            </a:pPr>
            <a:r>
              <a:rPr lang="fr-CH" baseline="0" dirty="0"/>
              <a:t>Autre événement «junior» :</a:t>
            </a:r>
          </a:p>
          <a:p>
            <a:pPr>
              <a:buFontTx/>
              <a:buNone/>
            </a:pPr>
            <a:r>
              <a:rPr lang="fr-CH" baseline="0" dirty="0"/>
              <a:t>Pour la première fois cette année, S-B a organisé un entraînement pour les juniors compétiteurs jusqu’à 15 ans dispensé par les membres de l’équipe nationale suisse.</a:t>
            </a:r>
          </a:p>
          <a:p>
            <a:pPr>
              <a:buFontTx/>
              <a:buNone/>
            </a:pPr>
            <a:r>
              <a:rPr lang="fr-CH" baseline="0" dirty="0"/>
              <a:t>Cet entraînement a eu lieu le samedi 24 février à la salle St-Jacques de Bâle en marge du </a:t>
            </a:r>
            <a:r>
              <a:rPr lang="fr-CH" baseline="0" dirty="0" err="1"/>
              <a:t>Yonex</a:t>
            </a:r>
            <a:r>
              <a:rPr lang="fr-CH" baseline="0" dirty="0"/>
              <a:t> </a:t>
            </a:r>
            <a:r>
              <a:rPr lang="fr-CH" baseline="0" dirty="0" err="1"/>
              <a:t>Swiss</a:t>
            </a:r>
            <a:r>
              <a:rPr lang="fr-CH" baseline="0" dirty="0"/>
              <a:t> Open  2018.</a:t>
            </a:r>
          </a:p>
          <a:p>
            <a:pPr>
              <a:buFontTx/>
              <a:buNone/>
            </a:pPr>
            <a:r>
              <a:rPr lang="fr-CH" baseline="0" dirty="0"/>
              <a:t>Quatre  juniors du clubs ont fait le déplacement pour profiter des entraînements de Sabrina Jacquet, </a:t>
            </a:r>
            <a:r>
              <a:rPr lang="fr-CH" baseline="0" dirty="0" err="1"/>
              <a:t>Ayla</a:t>
            </a:r>
            <a:r>
              <a:rPr lang="fr-CH" baseline="0" dirty="0"/>
              <a:t> </a:t>
            </a:r>
            <a:r>
              <a:rPr lang="fr-CH" baseline="0" dirty="0" err="1"/>
              <a:t>Huser</a:t>
            </a:r>
            <a:r>
              <a:rPr lang="fr-CH" baseline="0" dirty="0"/>
              <a:t> et autres Joël </a:t>
            </a:r>
            <a:r>
              <a:rPr lang="fr-CH" baseline="0" dirty="0" err="1"/>
              <a:t>König</a:t>
            </a:r>
            <a:r>
              <a:rPr lang="fr-CH" baseline="0" dirty="0"/>
              <a:t> ou Mathias Bonny. Il s’agit d’</a:t>
            </a:r>
            <a:r>
              <a:rPr lang="fr-CH" baseline="0" dirty="0" err="1"/>
              <a:t>Andreia</a:t>
            </a:r>
            <a:r>
              <a:rPr lang="fr-CH" baseline="0" dirty="0"/>
              <a:t>, Thomas, Gabriel et Bastien.</a:t>
            </a:r>
          </a:p>
          <a:p>
            <a:pPr>
              <a:buFontTx/>
              <a:buNone/>
            </a:pPr>
            <a:r>
              <a:rPr lang="fr-CH" baseline="0" dirty="0"/>
              <a:t>Une très belle expérience pour ces juniors.</a:t>
            </a:r>
          </a:p>
          <a:p>
            <a:pPr>
              <a:buFontTx/>
              <a:buNone/>
            </a:pPr>
            <a:endParaRPr lang="fr-CH" baseline="0"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4041043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 typeface="Arial" panose="020B0604020202020204" pitchFamily="34" charset="0"/>
              <a:buChar char="•"/>
            </a:pPr>
            <a:r>
              <a:rPr lang="fr-CH" baseline="0" dirty="0"/>
              <a:t>Circuit juniors genevois et romand</a:t>
            </a:r>
          </a:p>
          <a:p>
            <a:pPr marL="628650" lvl="1" indent="-171450">
              <a:buFont typeface="Arial" panose="020B0604020202020204" pitchFamily="34" charset="0"/>
              <a:buChar char="•"/>
            </a:pPr>
            <a:r>
              <a:rPr lang="fr-CH" baseline="0" dirty="0"/>
              <a:t>10 participants dont la moitié pour la première fois cette année.</a:t>
            </a:r>
          </a:p>
          <a:p>
            <a:pPr marL="628650" lvl="1" indent="-171450">
              <a:buFont typeface="Arial" panose="020B0604020202020204" pitchFamily="34" charset="0"/>
              <a:buChar char="•"/>
            </a:pPr>
            <a:r>
              <a:rPr lang="fr-CH" baseline="0" dirty="0"/>
              <a:t>Masters Genevois ce weekend avec 4 participants </a:t>
            </a:r>
            <a:r>
              <a:rPr lang="fr-CH" baseline="0" dirty="0" err="1"/>
              <a:t>versoisiens</a:t>
            </a:r>
            <a:endParaRPr lang="fr-CH" baseline="0" dirty="0"/>
          </a:p>
          <a:p>
            <a:pPr marL="628650" lvl="1" indent="-171450">
              <a:buFont typeface="Arial" panose="020B0604020202020204" pitchFamily="34" charset="0"/>
              <a:buChar char="•"/>
            </a:pPr>
            <a:r>
              <a:rPr lang="fr-CH" baseline="0" dirty="0"/>
              <a:t>Bonne chance</a:t>
            </a:r>
          </a:p>
          <a:p>
            <a:pPr marL="171450" indent="-171450">
              <a:buFont typeface="Arial" panose="020B0604020202020204" pitchFamily="34" charset="0"/>
              <a:buChar char="•"/>
            </a:pPr>
            <a:r>
              <a:rPr lang="fr-CH" baseline="0" dirty="0"/>
              <a:t>Tournoi international du Jet d’Eau (23 septembre) et </a:t>
            </a:r>
            <a:r>
              <a:rPr lang="fr-CH" baseline="0" dirty="0" err="1"/>
              <a:t>Saint-.Maurice</a:t>
            </a:r>
            <a:r>
              <a:rPr lang="fr-CH" baseline="0" dirty="0"/>
              <a:t> (18 novembre) </a:t>
            </a:r>
          </a:p>
          <a:p>
            <a:pPr marL="171450" indent="-171450">
              <a:buFont typeface="Arial" panose="020B0604020202020204" pitchFamily="34" charset="0"/>
              <a:buChar char="•"/>
            </a:pPr>
            <a:r>
              <a:rPr lang="fr-CH" baseline="0" dirty="0"/>
              <a:t>Championnats suisse à Spiez (15-17 décembre 2017)</a:t>
            </a:r>
          </a:p>
          <a:p>
            <a:pPr marL="628650" lvl="1" indent="-171450">
              <a:buFont typeface="Arial" panose="020B0604020202020204" pitchFamily="34" charset="0"/>
              <a:buChar char="•"/>
            </a:pPr>
            <a:r>
              <a:rPr lang="fr-CH" baseline="0" dirty="0"/>
              <a:t>Pour lesquels deux joueurs ont pu se sélectionner : </a:t>
            </a:r>
            <a:r>
              <a:rPr lang="fr-CH" baseline="0" dirty="0" err="1"/>
              <a:t>Andreai</a:t>
            </a:r>
            <a:r>
              <a:rPr lang="fr-CH" baseline="0" dirty="0"/>
              <a:t> et Thibault</a:t>
            </a:r>
          </a:p>
          <a:p>
            <a:pPr marL="171450" lvl="0" indent="-171450">
              <a:buFont typeface="Arial" panose="020B0604020202020204" pitchFamily="34" charset="0"/>
              <a:buChar char="•"/>
            </a:pPr>
            <a:r>
              <a:rPr lang="fr-CH" baseline="0" dirty="0"/>
              <a:t>Championnat Genevois (2-4 février 2018)</a:t>
            </a:r>
          </a:p>
          <a:p>
            <a:pPr marL="628650" lvl="1" indent="-171450">
              <a:buFont typeface="Arial" panose="020B0604020202020204" pitchFamily="34" charset="0"/>
              <a:buChar char="•"/>
            </a:pPr>
            <a:r>
              <a:rPr lang="fr-CH" baseline="0" dirty="0"/>
              <a:t>6 médaillés (voir photo: manque malheureusement Robin) </a:t>
            </a:r>
          </a:p>
          <a:p>
            <a:pPr marL="171450" indent="-171450">
              <a:buFont typeface="Arial" panose="020B0604020202020204" pitchFamily="34" charset="0"/>
              <a:buChar char="•"/>
            </a:pPr>
            <a:endParaRPr lang="fr-CH" baseline="0"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33772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2806284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2581135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Capital de près de 38’500</a:t>
            </a:r>
          </a:p>
          <a:p>
            <a:r>
              <a:rPr lang="fr-CH" dirty="0"/>
              <a:t>Les actifs transitoires sont de l’argent qu’on devait encore recevoir</a:t>
            </a:r>
          </a:p>
          <a:p>
            <a:r>
              <a:rPr lang="fr-CH" dirty="0"/>
              <a:t>Les passifs transitoires c’est de l’argent qu’on devait</a:t>
            </a:r>
          </a:p>
          <a:p>
            <a:r>
              <a:rPr lang="fr-CH" dirty="0"/>
              <a:t>Tout reçu et tout payé</a:t>
            </a:r>
          </a:p>
          <a:p>
            <a:endParaRPr lang="fr-CH"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271601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Comme</a:t>
            </a:r>
            <a:r>
              <a:rPr lang="fr-CH" baseline="0" dirty="0"/>
              <a:t> indiqué dans la convocation pour l’AG, l’ordre du jour sera le suivant….</a:t>
            </a:r>
          </a:p>
          <a:p>
            <a:endParaRPr lang="fr-CH" baseline="0" dirty="0"/>
          </a:p>
          <a:p>
            <a:pPr marL="171450" indent="-171450">
              <a:buFont typeface="Arial" panose="020B0604020202020204" pitchFamily="34" charset="0"/>
              <a:buChar char="•"/>
            </a:pPr>
            <a:r>
              <a:rPr lang="fr-CH" baseline="0" dirty="0"/>
              <a:t>Il y a juste eu une proposition individuelle que je citerai à la fin de l’assemblée, ce point ne figure pas à l’ordre du jour.</a:t>
            </a:r>
          </a:p>
          <a:p>
            <a:pPr marL="0" indent="0">
              <a:buFont typeface="Arial" panose="020B0604020202020204" pitchFamily="34" charset="0"/>
              <a:buNone/>
            </a:pPr>
            <a:endParaRPr lang="fr-CH" baseline="0" dirty="0"/>
          </a:p>
          <a:p>
            <a:pPr marL="0" indent="0">
              <a:buFont typeface="Arial" panose="020B0604020202020204" pitchFamily="34" charset="0"/>
              <a:buNone/>
            </a:pPr>
            <a:endParaRPr lang="fr-CH" baseline="0"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700904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 Bénéfice de 4135 </a:t>
            </a:r>
            <a:r>
              <a:rPr lang="fr-CH" dirty="0" err="1"/>
              <a:t>chf</a:t>
            </a:r>
            <a:endParaRPr lang="fr-CH" dirty="0"/>
          </a:p>
          <a:p>
            <a:r>
              <a:rPr lang="fr-CH" dirty="0"/>
              <a:t>- Il y a 2 ans, on avait eu plus de 13’000 </a:t>
            </a:r>
            <a:r>
              <a:rPr lang="fr-CH" dirty="0" err="1"/>
              <a:t>chf</a:t>
            </a:r>
            <a:r>
              <a:rPr lang="fr-CH" dirty="0"/>
              <a:t> de pertes, mesures portes leur fruit</a:t>
            </a:r>
          </a:p>
          <a:p>
            <a:r>
              <a:rPr lang="fr-CH" dirty="0"/>
              <a:t>- diminution des frais d’interclub (une équipe en moins)</a:t>
            </a:r>
          </a:p>
          <a:p>
            <a:pPr marL="171450" indent="-171450">
              <a:buFontTx/>
              <a:buChar char="-"/>
            </a:pPr>
            <a:r>
              <a:rPr lang="fr-CH" dirty="0"/>
              <a:t>Augmentation de la marie de Versoix</a:t>
            </a:r>
          </a:p>
          <a:p>
            <a:pPr marL="171450" indent="-171450">
              <a:buFontTx/>
              <a:buChar char="-"/>
            </a:pPr>
            <a:r>
              <a:rPr lang="fr-CH" dirty="0"/>
              <a:t>Subvention pour les salles de Versoix</a:t>
            </a:r>
          </a:p>
          <a:p>
            <a:pPr marL="171450" indent="-171450">
              <a:buFontTx/>
              <a:buChar char="-"/>
            </a:pPr>
            <a:r>
              <a:rPr lang="fr-CH" dirty="0"/>
              <a:t>Plus grosse charges les entraineurs pour environ 50%</a:t>
            </a:r>
          </a:p>
          <a:p>
            <a:pPr marL="171450" indent="-171450">
              <a:buFontTx/>
              <a:buChar char="-"/>
            </a:pPr>
            <a:r>
              <a:rPr lang="fr-CH" dirty="0"/>
              <a:t>Cotisation environ 50% des revenus</a:t>
            </a:r>
          </a:p>
          <a:p>
            <a:pPr marL="171450" indent="-171450">
              <a:buFontTx/>
              <a:buChar char="-"/>
            </a:pPr>
            <a:endParaRPr lang="fr-CH"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1795361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 typeface="Arial" panose="020B0604020202020204" pitchFamily="34" charset="0"/>
              <a:buChar char="•"/>
            </a:pPr>
            <a:r>
              <a:rPr lang="fr-CH" dirty="0"/>
              <a:t>Michael </a:t>
            </a:r>
            <a:r>
              <a:rPr lang="fr-CH" dirty="0" err="1"/>
              <a:t>Birner</a:t>
            </a:r>
            <a:endParaRPr lang="fr-CH" dirty="0"/>
          </a:p>
          <a:p>
            <a:pPr marL="171450" indent="-171450">
              <a:buFont typeface="Arial" panose="020B0604020202020204" pitchFamily="34" charset="0"/>
              <a:buChar char="•"/>
            </a:pPr>
            <a:r>
              <a:rPr lang="fr-CH" dirty="0"/>
              <a:t>Thierry</a:t>
            </a:r>
            <a:r>
              <a:rPr lang="fr-CH" baseline="0" dirty="0"/>
              <a:t> </a:t>
            </a:r>
            <a:r>
              <a:rPr lang="fr-CH" baseline="0" dirty="0" err="1"/>
              <a:t>Rochat</a:t>
            </a:r>
            <a:endParaRPr lang="fr-CH"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1285616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Font typeface="+mj-lt"/>
              <a:buAutoNum type="arabicPeriod"/>
            </a:pPr>
            <a:r>
              <a:rPr lang="fr-CH" dirty="0"/>
              <a:t>Acceptation des rapports du comité</a:t>
            </a:r>
          </a:p>
          <a:p>
            <a:pPr marL="228600" indent="-228600">
              <a:buFont typeface="+mj-lt"/>
              <a:buAutoNum type="arabicPeriod"/>
            </a:pPr>
            <a:r>
              <a:rPr lang="fr-CH" dirty="0"/>
              <a:t>Acceptation</a:t>
            </a:r>
            <a:r>
              <a:rPr lang="fr-CH" baseline="0" dirty="0"/>
              <a:t> des comptes 2016  et du budget 2017</a:t>
            </a:r>
          </a:p>
          <a:p>
            <a:pPr marL="0" indent="0">
              <a:buFont typeface="+mj-lt"/>
              <a:buNone/>
            </a:pPr>
            <a:endParaRPr lang="fr-CH" baseline="0" dirty="0"/>
          </a:p>
          <a:p>
            <a:pPr marL="228600" indent="-228600">
              <a:buFont typeface="+mj-lt"/>
              <a:buAutoNum type="arabicPeriod"/>
            </a:pPr>
            <a:endParaRPr lang="fr-CH"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142636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baseline="0" dirty="0"/>
              <a:t>Election du comité 2018-2019:</a:t>
            </a:r>
          </a:p>
          <a:p>
            <a:r>
              <a:rPr lang="fr-CH" baseline="0" dirty="0"/>
              <a:t>Voici donc l’organisation du comité que nous vous proposons pour la saison prochaine.</a:t>
            </a:r>
          </a:p>
          <a:p>
            <a:endParaRPr lang="fr-CH" baseline="0"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780336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Font typeface="+mj-lt"/>
              <a:buAutoNum type="arabicPeriod"/>
            </a:pPr>
            <a:r>
              <a:rPr lang="fr-CH" baseline="0" dirty="0"/>
              <a:t>Election de deux vérificateurs aux comptes</a:t>
            </a:r>
            <a:endParaRPr lang="fr-CH"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3767332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Arial" pitchFamily="34" charset="0"/>
              <a:buNone/>
            </a:pPr>
            <a:endParaRPr lang="fr-CH" baseline="0"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2471137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Nombreux départs</a:t>
            </a:r>
            <a:r>
              <a:rPr lang="fr-CH" baseline="0" dirty="0"/>
              <a:t> au niveau des licenciés adultes du club pour différentes raisons : sportives, professionnelles/études ou géographiques.</a:t>
            </a:r>
          </a:p>
          <a:p>
            <a:r>
              <a:rPr lang="fr-CH" baseline="0" dirty="0"/>
              <a:t>Avec le nombre de licenciés restants, nous pourrons présenter que deux équipes la saisons prochaine :</a:t>
            </a:r>
          </a:p>
          <a:p>
            <a:pPr marL="171450" indent="-171450">
              <a:buFont typeface="Arial" panose="020B0604020202020204" pitchFamily="34" charset="0"/>
              <a:buChar char="•"/>
            </a:pPr>
            <a:r>
              <a:rPr lang="fr-CH" baseline="0" dirty="0"/>
              <a:t>Versoix 1 qui évoluera en 3</a:t>
            </a:r>
            <a:r>
              <a:rPr lang="fr-CH" baseline="30000" dirty="0"/>
              <a:t>ème</a:t>
            </a:r>
            <a:r>
              <a:rPr lang="fr-CH" baseline="0" dirty="0"/>
              <a:t> ligue</a:t>
            </a:r>
          </a:p>
          <a:p>
            <a:pPr marL="171450" indent="-171450">
              <a:buFont typeface="Arial" panose="020B0604020202020204" pitchFamily="34" charset="0"/>
              <a:buChar char="•"/>
            </a:pPr>
            <a:r>
              <a:rPr lang="fr-CH" baseline="0" dirty="0"/>
              <a:t>Versoix 2 en 4</a:t>
            </a:r>
            <a:r>
              <a:rPr lang="fr-CH" baseline="30000" dirty="0"/>
              <a:t>ème</a:t>
            </a:r>
            <a:r>
              <a:rPr lang="fr-CH" baseline="0" dirty="0"/>
              <a:t> ligue</a:t>
            </a:r>
          </a:p>
          <a:p>
            <a:pPr marL="171450" indent="-171450">
              <a:buFont typeface="Arial" panose="020B0604020202020204" pitchFamily="34" charset="0"/>
              <a:buChar char="•"/>
            </a:pPr>
            <a:endParaRPr lang="fr-CH"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2194493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CH" dirty="0"/>
              <a:t>Fêtes des 40 ans</a:t>
            </a:r>
          </a:p>
          <a:p>
            <a:pPr marL="171450" indent="-171450">
              <a:buFontTx/>
              <a:buChar char="-"/>
            </a:pPr>
            <a:r>
              <a:rPr lang="fr-CH" dirty="0"/>
              <a:t>Augmentation du sponsoring (</a:t>
            </a:r>
            <a:r>
              <a:rPr lang="fr-CH" dirty="0" err="1"/>
              <a:t>genève</a:t>
            </a:r>
            <a:r>
              <a:rPr lang="fr-CH"/>
              <a:t> aéroport)</a:t>
            </a:r>
            <a:endParaRPr lang="fr-CH"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72402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Arial" panose="020B0604020202020204" pitchFamily="34" charset="0"/>
              <a:buNone/>
            </a:pPr>
            <a:endParaRPr lang="fr-CH"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2605815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65655" indent="-165655">
              <a:buFont typeface="Arial" panose="020B0604020202020204" pitchFamily="34" charset="0"/>
              <a:buChar char="•"/>
            </a:pPr>
            <a:r>
              <a:rPr lang="fr-CH" baseline="0" dirty="0"/>
              <a:t>Comité : Fourni énormément de travail cette année</a:t>
            </a:r>
          </a:p>
          <a:p>
            <a:pPr marL="165655" indent="-165655">
              <a:buFont typeface="Arial" panose="020B0604020202020204" pitchFamily="34" charset="0"/>
              <a:buChar char="•"/>
            </a:pPr>
            <a:r>
              <a:rPr lang="fr-CH" baseline="0" dirty="0"/>
              <a:t>Autres personnes actives dans les activités du club sans être forcément au comité ni même membre:</a:t>
            </a:r>
          </a:p>
          <a:p>
            <a:pPr marL="622855" lvl="1" indent="-165655">
              <a:buFont typeface="Arial" panose="020B0604020202020204" pitchFamily="34" charset="0"/>
              <a:buChar char="•"/>
            </a:pPr>
            <a:r>
              <a:rPr lang="fr-CH" baseline="0" dirty="0"/>
              <a:t>Manuela et José: Vérification aux comptes</a:t>
            </a:r>
          </a:p>
          <a:p>
            <a:pPr marL="165655" indent="-165655">
              <a:buFont typeface="Arial" panose="020B0604020202020204" pitchFamily="34" charset="0"/>
              <a:buChar char="•"/>
            </a:pPr>
            <a:r>
              <a:rPr lang="fr-CH" baseline="0" dirty="0"/>
              <a:t>Les entraîneurs</a:t>
            </a:r>
          </a:p>
          <a:p>
            <a:pPr marL="607402" lvl="1" indent="-165655">
              <a:buFont typeface="Arial" panose="020B0604020202020204" pitchFamily="34" charset="0"/>
              <a:buChar char="•"/>
            </a:pPr>
            <a:r>
              <a:rPr lang="fr-CH" baseline="0" dirty="0"/>
              <a:t>Michael, Benoît, Loïc et Thibault</a:t>
            </a:r>
          </a:p>
          <a:p>
            <a:pPr marL="165655" indent="-165655">
              <a:buFont typeface="Arial" panose="020B0604020202020204" pitchFamily="34" charset="0"/>
              <a:buChar char="•"/>
            </a:pPr>
            <a:r>
              <a:rPr lang="fr-CH" baseline="0" dirty="0"/>
              <a:t>Les parents des jeunes compétiteurs: leur engagement pour les jeunes</a:t>
            </a:r>
          </a:p>
          <a:p>
            <a:pPr marL="165655" indent="-165655">
              <a:buFont typeface="Arial" panose="020B0604020202020204" pitchFamily="34" charset="0"/>
              <a:buChar char="•"/>
            </a:pPr>
            <a:r>
              <a:rPr lang="fr-CH" baseline="0" dirty="0"/>
              <a:t>Tous les membres et parents qui participent bénévolement à la vie du club</a:t>
            </a:r>
          </a:p>
          <a:p>
            <a:pPr marL="165655" indent="-165655">
              <a:buFont typeface="Arial" panose="020B0604020202020204" pitchFamily="34" charset="0"/>
              <a:buChar char="•"/>
            </a:pPr>
            <a:endParaRPr lang="fr-CH" baseline="0" dirty="0"/>
          </a:p>
          <a:p>
            <a:pPr marL="165655" indent="-165655">
              <a:buFont typeface="Arial" panose="020B0604020202020204" pitchFamily="34" charset="0"/>
              <a:buChar char="•"/>
            </a:pPr>
            <a:r>
              <a:rPr lang="fr-CH" baseline="0" dirty="0"/>
              <a:t>Merci aux organismes qui nous soutiennent financièrement</a:t>
            </a:r>
          </a:p>
          <a:p>
            <a:pPr marL="607402" lvl="1" indent="-165655">
              <a:buFont typeface="Arial" panose="020B0604020202020204" pitchFamily="34" charset="0"/>
              <a:buChar char="•"/>
            </a:pPr>
            <a:r>
              <a:rPr lang="fr-CH" baseline="0" dirty="0"/>
              <a:t>Sponsors privés (cités précédemment)</a:t>
            </a:r>
          </a:p>
          <a:p>
            <a:pPr marL="607402" lvl="1" indent="-165655">
              <a:buFont typeface="Arial" panose="020B0604020202020204" pitchFamily="34" charset="0"/>
              <a:buChar char="•"/>
            </a:pPr>
            <a:r>
              <a:rPr lang="fr-CH" baseline="0" dirty="0"/>
              <a:t>Aide au sport et Jeunesse &amp; Sport : aide financière pour le juniors (entraînements, camps,…)</a:t>
            </a:r>
          </a:p>
          <a:p>
            <a:pPr marL="607402" lvl="1" indent="-165655">
              <a:buFont typeface="Arial" panose="020B0604020202020204" pitchFamily="34" charset="0"/>
              <a:buChar char="•"/>
            </a:pPr>
            <a:endParaRPr lang="fr-CH" baseline="0" dirty="0"/>
          </a:p>
          <a:p>
            <a:pPr marL="165655" indent="-165655">
              <a:buFont typeface="Arial" panose="020B0604020202020204" pitchFamily="34" charset="0"/>
              <a:buChar char="•"/>
            </a:pPr>
            <a:r>
              <a:rPr lang="fr-CH" baseline="0" dirty="0"/>
              <a:t>Merci à la commune de Versoix</a:t>
            </a:r>
          </a:p>
          <a:p>
            <a:pPr marL="607402" lvl="1" indent="-165655">
              <a:buFont typeface="Arial" panose="020B0604020202020204" pitchFamily="34" charset="0"/>
              <a:buChar char="•"/>
            </a:pPr>
            <a:r>
              <a:rPr lang="fr-CH" baseline="0" dirty="0"/>
              <a:t>Grâce à elle nous disposons gratuitement des salles de sport pour les cours / entraînements</a:t>
            </a:r>
          </a:p>
          <a:p>
            <a:pPr marL="607402" lvl="1" indent="-165655">
              <a:buFont typeface="Arial" panose="020B0604020202020204" pitchFamily="34" charset="0"/>
              <a:buChar char="•"/>
            </a:pPr>
            <a:r>
              <a:rPr lang="fr-CH" baseline="0" dirty="0"/>
              <a:t>Mise à disposition du bus de la commune</a:t>
            </a:r>
          </a:p>
          <a:p>
            <a:pPr marL="607402" lvl="1" indent="-165655">
              <a:buFont typeface="Arial" panose="020B0604020202020204" pitchFamily="34" charset="0"/>
              <a:buChar char="•"/>
            </a:pPr>
            <a:r>
              <a:rPr lang="fr-CH" baseline="0" dirty="0"/>
              <a:t>Et en plus, nous bénéficions d’un important soutien financier pour les juniors </a:t>
            </a:r>
            <a:r>
              <a:rPr lang="fr-CH" baseline="0" dirty="0" err="1"/>
              <a:t>versoisiens</a:t>
            </a:r>
            <a:endParaRPr lang="fr-CH" baseline="0"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180570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Arial" panose="020B0604020202020204" pitchFamily="34" charset="0"/>
              <a:buNone/>
            </a:pPr>
            <a:endParaRPr lang="fr-CH" baseline="0" dirty="0"/>
          </a:p>
          <a:p>
            <a:pPr marL="0" indent="0">
              <a:buFont typeface="Arial" panose="020B0604020202020204" pitchFamily="34" charset="0"/>
              <a:buNone/>
            </a:pPr>
            <a:r>
              <a:rPr lang="fr-CH" baseline="0" dirty="0"/>
              <a:t>Comme le stipule les statuts, il nous faut  d’abord accepter le P.V de l’assemblée générale de l’année passée….</a:t>
            </a:r>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3738760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65655" indent="-165655">
              <a:buFont typeface="Arial" panose="020B0604020202020204" pitchFamily="34" charset="0"/>
              <a:buChar char="•"/>
            </a:pPr>
            <a:r>
              <a:rPr lang="fr-CH" baseline="0" dirty="0"/>
              <a:t>Comité : Engagement pour le club</a:t>
            </a:r>
          </a:p>
          <a:p>
            <a:pPr marL="165655" indent="-165655">
              <a:buFont typeface="Arial" panose="020B0604020202020204" pitchFamily="34" charset="0"/>
              <a:buChar char="•"/>
            </a:pPr>
            <a:r>
              <a:rPr lang="fr-CH" baseline="0" dirty="0"/>
              <a:t>Autres personnes actives dans les activités du club sans être forcément au comité ni même membre:</a:t>
            </a:r>
          </a:p>
          <a:p>
            <a:pPr marL="607402" marR="0" lvl="1" indent="-1656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baseline="0" dirty="0"/>
              <a:t>Michael et Thierry: Vérification des comptes</a:t>
            </a:r>
          </a:p>
          <a:p>
            <a:pPr marL="607402" lvl="1" indent="-165655">
              <a:buFont typeface="Arial" panose="020B0604020202020204" pitchFamily="34" charset="0"/>
              <a:buChar char="•"/>
            </a:pPr>
            <a:r>
              <a:rPr lang="fr-CH" baseline="0" dirty="0"/>
              <a:t>Patrick : Tournoi de double</a:t>
            </a:r>
          </a:p>
          <a:p>
            <a:pPr marL="607402" lvl="1" indent="-165655">
              <a:buFont typeface="Arial" panose="020B0604020202020204" pitchFamily="34" charset="0"/>
              <a:buChar char="•"/>
            </a:pPr>
            <a:r>
              <a:rPr lang="fr-CH" baseline="0" dirty="0"/>
              <a:t>Sandrine pour les équipements</a:t>
            </a:r>
          </a:p>
          <a:p>
            <a:pPr marL="165655" indent="-165655">
              <a:buFont typeface="Arial" panose="020B0604020202020204" pitchFamily="34" charset="0"/>
              <a:buChar char="•"/>
            </a:pPr>
            <a:r>
              <a:rPr lang="fr-CH" baseline="0" dirty="0"/>
              <a:t>Les entraîneurs</a:t>
            </a:r>
          </a:p>
          <a:p>
            <a:pPr marL="607402" lvl="1" indent="-165655">
              <a:buFont typeface="Arial" panose="020B0604020202020204" pitchFamily="34" charset="0"/>
              <a:buChar char="•"/>
            </a:pPr>
            <a:r>
              <a:rPr lang="fr-CH" baseline="0" dirty="0"/>
              <a:t>Michael, Jean-Jacques, Benoît, Bryan, Scott, Loïc et Thibault</a:t>
            </a:r>
          </a:p>
          <a:p>
            <a:pPr marL="165655" indent="-165655">
              <a:buFont typeface="Arial" panose="020B0604020202020204" pitchFamily="34" charset="0"/>
              <a:buChar char="•"/>
            </a:pPr>
            <a:r>
              <a:rPr lang="fr-CH" baseline="0" dirty="0"/>
              <a:t>Les parents de juniors : confiance, transport, présence au tournoi</a:t>
            </a:r>
          </a:p>
          <a:p>
            <a:pPr marL="165655" indent="-165655">
              <a:buFont typeface="Arial" panose="020B0604020202020204" pitchFamily="34" charset="0"/>
              <a:buChar char="•"/>
            </a:pPr>
            <a:r>
              <a:rPr lang="fr-CH" baseline="0" dirty="0"/>
              <a:t>Tous les membres et parents qui participent bénévolement à la vie du club</a:t>
            </a:r>
          </a:p>
          <a:p>
            <a:pPr marL="165655" indent="-165655">
              <a:buFont typeface="Arial" panose="020B0604020202020204" pitchFamily="34" charset="0"/>
              <a:buChar char="•"/>
            </a:pPr>
            <a:endParaRPr lang="fr-CH" baseline="0" dirty="0"/>
          </a:p>
          <a:p>
            <a:pPr marL="165655" indent="-165655">
              <a:buFont typeface="Arial" panose="020B0604020202020204" pitchFamily="34" charset="0"/>
              <a:buChar char="•"/>
            </a:pPr>
            <a:r>
              <a:rPr lang="fr-CH" baseline="0" dirty="0"/>
              <a:t>Merci aux organismes qui nous soutiennent financièrement</a:t>
            </a:r>
          </a:p>
          <a:p>
            <a:pPr marL="607402" lvl="1" indent="-165655">
              <a:buFont typeface="Arial" panose="020B0604020202020204" pitchFamily="34" charset="0"/>
              <a:buChar char="•"/>
            </a:pPr>
            <a:r>
              <a:rPr lang="fr-CH" baseline="0" dirty="0"/>
              <a:t>Sponsors privés (cités précédemment)</a:t>
            </a:r>
          </a:p>
          <a:p>
            <a:pPr marL="607402" lvl="1" indent="-165655">
              <a:buFont typeface="Arial" panose="020B0604020202020204" pitchFamily="34" charset="0"/>
              <a:buChar char="•"/>
            </a:pPr>
            <a:r>
              <a:rPr lang="fr-CH" baseline="0" dirty="0"/>
              <a:t>Aide au sport et Jeunesse &amp; Sport : aide financière pour le juniors (entraînements, camps,…)</a:t>
            </a:r>
          </a:p>
          <a:p>
            <a:pPr marL="607402" lvl="1" indent="-165655">
              <a:buFont typeface="Arial" panose="020B0604020202020204" pitchFamily="34" charset="0"/>
              <a:buChar char="•"/>
            </a:pPr>
            <a:endParaRPr lang="fr-CH" baseline="0" dirty="0"/>
          </a:p>
          <a:p>
            <a:pPr marL="165655" indent="-165655">
              <a:buFont typeface="Arial" panose="020B0604020202020204" pitchFamily="34" charset="0"/>
              <a:buChar char="•"/>
            </a:pPr>
            <a:r>
              <a:rPr lang="fr-CH" baseline="0" dirty="0"/>
              <a:t>Merci à la commune de Versoix</a:t>
            </a:r>
          </a:p>
          <a:p>
            <a:pPr marL="607402" lvl="1" indent="-165655">
              <a:buFont typeface="Arial" panose="020B0604020202020204" pitchFamily="34" charset="0"/>
              <a:buChar char="•"/>
            </a:pPr>
            <a:r>
              <a:rPr lang="fr-CH" baseline="0" dirty="0"/>
              <a:t>Grâce à elle nous disposons gratuitement des salles de sport pour les cours / entraînements</a:t>
            </a:r>
          </a:p>
          <a:p>
            <a:pPr marL="607402" lvl="1" indent="-165655">
              <a:buFont typeface="Arial" panose="020B0604020202020204" pitchFamily="34" charset="0"/>
              <a:buChar char="•"/>
            </a:pPr>
            <a:r>
              <a:rPr lang="fr-CH" baseline="0" dirty="0"/>
              <a:t>Mise à disposition du bus de la commune gracieusement pour déplacement à </a:t>
            </a:r>
            <a:r>
              <a:rPr lang="fr-CH" baseline="0" dirty="0" err="1"/>
              <a:t>Ovronnaz</a:t>
            </a:r>
            <a:endParaRPr lang="fr-CH" baseline="0" dirty="0"/>
          </a:p>
          <a:p>
            <a:pPr marL="607402" lvl="1" indent="-165655">
              <a:buFont typeface="Arial" panose="020B0604020202020204" pitchFamily="34" charset="0"/>
              <a:buChar char="•"/>
            </a:pPr>
            <a:r>
              <a:rPr lang="fr-CH" baseline="0" dirty="0"/>
              <a:t>Et en plus, nous bénéficions d’un important soutien financier pour les juniors </a:t>
            </a:r>
            <a:r>
              <a:rPr lang="fr-CH" baseline="0" dirty="0" err="1"/>
              <a:t>versoisiens</a:t>
            </a:r>
            <a:r>
              <a:rPr lang="fr-CH" baseline="0" dirty="0"/>
              <a:t>.</a:t>
            </a:r>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180570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fr-CH" baseline="0" dirty="0"/>
          </a:p>
          <a:p>
            <a:pPr marL="0" indent="0">
              <a:buFont typeface="Arial" panose="020B0604020202020204" pitchFamily="34" charset="0"/>
              <a:buNone/>
            </a:pPr>
            <a:r>
              <a:rPr lang="fr-CH" baseline="0" dirty="0"/>
              <a:t>Je vais donc débuter avec le rapport du président : </a:t>
            </a:r>
          </a:p>
          <a:p>
            <a:endParaRPr lang="fr-CH" dirty="0"/>
          </a:p>
          <a:p>
            <a:pPr marL="613197" lvl="1" indent="-171450">
              <a:buFont typeface="Arial" panose="020B0604020202020204" pitchFamily="34" charset="0"/>
              <a:buChar char="•"/>
            </a:pPr>
            <a:r>
              <a:rPr lang="fr-CH" sz="1400" baseline="0" dirty="0"/>
              <a:t>J’aime bien commencer avec quelques chiffres sur les effectifs du club et son évolution au cours de l’année passée.</a:t>
            </a:r>
          </a:p>
          <a:p>
            <a:pPr marL="613197" lvl="1" indent="-171450">
              <a:buFont typeface="Arial" panose="020B0604020202020204" pitchFamily="34" charset="0"/>
              <a:buChar char="•"/>
            </a:pPr>
            <a:r>
              <a:rPr lang="fr-CH" sz="1400" baseline="0" dirty="0"/>
              <a:t>Le nombre de membres est toujours assez stables depuis plusieurs années; nous sommes toujours environ 100 membres</a:t>
            </a:r>
          </a:p>
          <a:p>
            <a:pPr marL="613197" lvl="1" indent="-171450">
              <a:buFont typeface="Arial" panose="020B0604020202020204" pitchFamily="34" charset="0"/>
              <a:buChar char="•"/>
            </a:pPr>
            <a:r>
              <a:rPr lang="fr-CH" sz="1400" baseline="0" dirty="0"/>
              <a:t>Les juniors (64%) représente toujours la majorité des membres du club. Cela s’explique par le nombreux cours juniors que nous dispensons</a:t>
            </a:r>
          </a:p>
          <a:p>
            <a:pPr marL="613197" lvl="1" indent="-171450">
              <a:buFont typeface="Arial" panose="020B0604020202020204" pitchFamily="34" charset="0"/>
              <a:buChar char="•"/>
            </a:pPr>
            <a:r>
              <a:rPr lang="fr-CH" sz="1400" baseline="0" dirty="0"/>
              <a:t>Par contre, on observe que le nombre de licenciés à diminué (que 16 licenciés adultes) et qu’en proportion le nombre de femmes à également diminué.</a:t>
            </a:r>
          </a:p>
          <a:p>
            <a:pPr marL="613197" lvl="1" indent="-171450">
              <a:buFont typeface="Arial" panose="020B0604020202020204" pitchFamily="34" charset="0"/>
              <a:buChar char="•"/>
            </a:pPr>
            <a:r>
              <a:rPr lang="fr-CH" sz="1400" baseline="0" dirty="0"/>
              <a:t>Ces deux raisons ainsi que la relégation de équipes dans des ligues inférieures explique que nous n’avons pu proposer cette saison que deux équipes interclubs.</a:t>
            </a:r>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220303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441747" lvl="1" indent="0">
              <a:buFont typeface="Arial" pitchFamily="34" charset="0"/>
              <a:buNone/>
            </a:pPr>
            <a:r>
              <a:rPr lang="fr-CH" baseline="0" dirty="0"/>
              <a:t>Comme chaque année, l’événement majeur du club est l’organisation du tournoi de doubles</a:t>
            </a:r>
          </a:p>
          <a:p>
            <a:pPr marL="441747" lvl="1" indent="0">
              <a:buFont typeface="Arial" pitchFamily="34" charset="0"/>
              <a:buNone/>
            </a:pPr>
            <a:endParaRPr lang="fr-CH" baseline="0" dirty="0"/>
          </a:p>
          <a:p>
            <a:pPr marL="613197" lvl="1" indent="-171450">
              <a:buFont typeface="Arial" pitchFamily="34" charset="0"/>
              <a:buChar char="•"/>
            </a:pPr>
            <a:r>
              <a:rPr lang="fr-CH" baseline="0" dirty="0"/>
              <a:t>Malgré une date décalée , une annonce et une organisation tardive, nous avons néanmoins rassemblés  88 participants à ce tournoi.</a:t>
            </a:r>
          </a:p>
          <a:p>
            <a:pPr marL="613197" lvl="1" indent="-171450">
              <a:buFont typeface="Arial" pitchFamily="34" charset="0"/>
              <a:buChar char="•"/>
            </a:pPr>
            <a:r>
              <a:rPr lang="fr-CH" baseline="0" dirty="0"/>
              <a:t>Parmi eux 10 </a:t>
            </a:r>
            <a:r>
              <a:rPr lang="fr-CH" baseline="0" dirty="0" err="1"/>
              <a:t>versoisiens</a:t>
            </a:r>
            <a:r>
              <a:rPr lang="fr-CH" baseline="0" dirty="0"/>
              <a:t> dont 5 étaient juniors. Pour plusieurs d’</a:t>
            </a:r>
            <a:r>
              <a:rPr lang="fr-CH" baseline="0" dirty="0" err="1"/>
              <a:t>entres-eux</a:t>
            </a:r>
            <a:r>
              <a:rPr lang="fr-CH" baseline="0" dirty="0"/>
              <a:t> c’était leur première expérience dans un tournoi adulte.</a:t>
            </a:r>
          </a:p>
          <a:p>
            <a:pPr marL="613197" lvl="1" indent="-171450">
              <a:buFont typeface="Arial" pitchFamily="34" charset="0"/>
              <a:buChar char="•"/>
            </a:pPr>
            <a:endParaRPr lang="fr-CH" baseline="0" dirty="0"/>
          </a:p>
          <a:p>
            <a:pPr marL="441747" lvl="1" indent="0">
              <a:buFont typeface="Arial" pitchFamily="34" charset="0"/>
              <a:buNone/>
            </a:pPr>
            <a:r>
              <a:rPr lang="fr-CH" baseline="0" dirty="0"/>
              <a:t>Si la manifestation a été un tel succès c’est grâce aux nombreux bénévoles qui ont œuvrés avant et pendant  le tournoi.</a:t>
            </a:r>
          </a:p>
          <a:p>
            <a:pPr marL="441747" lvl="1" indent="0">
              <a:buFont typeface="Arial" pitchFamily="34" charset="0"/>
              <a:buNone/>
            </a:pPr>
            <a:r>
              <a:rPr lang="fr-CH" baseline="0" dirty="0"/>
              <a:t>J’aimerais donc les remercier ici et tout particulièrement : </a:t>
            </a:r>
          </a:p>
          <a:p>
            <a:pPr marL="613197" lvl="1" indent="-171450">
              <a:buFont typeface="Arial" pitchFamily="34" charset="0"/>
              <a:buChar char="•"/>
            </a:pPr>
            <a:r>
              <a:rPr lang="fr-CH" baseline="0" dirty="0"/>
              <a:t>Patrick : Organisation du tournoi</a:t>
            </a:r>
          </a:p>
          <a:p>
            <a:pPr marL="613197" lvl="1" indent="-171450">
              <a:buFont typeface="Arial" pitchFamily="34" charset="0"/>
              <a:buChar char="•"/>
            </a:pPr>
            <a:r>
              <a:rPr lang="fr-CH" baseline="0" dirty="0"/>
              <a:t>Jacqueline pour la buvette</a:t>
            </a:r>
          </a:p>
          <a:p>
            <a:pPr marL="613197" lvl="1" indent="-171450">
              <a:buFont typeface="Arial" pitchFamily="34" charset="0"/>
              <a:buChar char="•"/>
            </a:pPr>
            <a:r>
              <a:rPr lang="fr-CH" baseline="0" dirty="0"/>
              <a:t>Benoît aux finances</a:t>
            </a:r>
          </a:p>
          <a:p>
            <a:pPr marL="613197" lvl="1" indent="-171450">
              <a:buFont typeface="Arial" pitchFamily="34" charset="0"/>
              <a:buChar char="•"/>
            </a:pPr>
            <a:r>
              <a:rPr lang="fr-CH" baseline="0" dirty="0"/>
              <a:t>Michael qui nous met à disposition un pont roulant </a:t>
            </a:r>
          </a:p>
          <a:p>
            <a:pPr marL="613197" lvl="1" indent="-171450">
              <a:buFont typeface="Arial" pitchFamily="34" charset="0"/>
              <a:buChar char="•"/>
            </a:pPr>
            <a:r>
              <a:rPr lang="fr-CH" baseline="0" dirty="0"/>
              <a:t>Magali pour les repas chauds (émincés et soupes) succulents (très appréciés par tous les participants)</a:t>
            </a:r>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407534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441747" lvl="1" indent="0">
              <a:buFont typeface="Arial" pitchFamily="34" charset="0"/>
              <a:buNone/>
            </a:pPr>
            <a:r>
              <a:rPr lang="fr-CH" baseline="0" dirty="0"/>
              <a:t>Dans les autres événements qui ont marqués la saison 2017-2018, il faut citer :</a:t>
            </a:r>
          </a:p>
          <a:p>
            <a:pPr marL="613197" lvl="1" indent="-171450">
              <a:buFont typeface="Arial" pitchFamily="34" charset="0"/>
              <a:buChar char="•"/>
            </a:pPr>
            <a:r>
              <a:rPr lang="fr-CH" baseline="0" dirty="0"/>
              <a:t>Tournoi interne</a:t>
            </a:r>
          </a:p>
          <a:p>
            <a:pPr marL="1070397" lvl="2" indent="-171450">
              <a:buFont typeface="Arial" pitchFamily="34" charset="0"/>
              <a:buChar char="•"/>
            </a:pPr>
            <a:r>
              <a:rPr lang="fr-CH" baseline="0" dirty="0"/>
              <a:t>Comme chaque année, très convivial</a:t>
            </a:r>
          </a:p>
          <a:p>
            <a:pPr marL="1070397" lvl="2" indent="-171450">
              <a:buFont typeface="Arial" pitchFamily="34" charset="0"/>
              <a:buChar char="•"/>
            </a:pPr>
            <a:r>
              <a:rPr lang="fr-CH" baseline="0" dirty="0"/>
              <a:t>Regroupe des participants de nombreux cours différents. Bonne participations des juniors l’année passée.</a:t>
            </a:r>
          </a:p>
          <a:p>
            <a:pPr marL="1070397" lvl="2" indent="-171450">
              <a:buFont typeface="Arial" pitchFamily="34" charset="0"/>
              <a:buChar char="•"/>
            </a:pPr>
            <a:r>
              <a:rPr lang="fr-CH" baseline="0" dirty="0"/>
              <a:t>Belle météo qui nous permis de bien profiter des grillades et du soleil</a:t>
            </a:r>
          </a:p>
          <a:p>
            <a:pPr marL="1070397" lvl="2" indent="-171450">
              <a:buFont typeface="Arial" pitchFamily="34" charset="0"/>
              <a:buChar char="•"/>
            </a:pPr>
            <a:r>
              <a:rPr lang="fr-CH" baseline="0" dirty="0"/>
              <a:t>Grand merci à Benoît qui s’est occupé de l’organisation du tournoi</a:t>
            </a:r>
          </a:p>
          <a:p>
            <a:pPr marL="613197" lvl="1" indent="-171450">
              <a:buFont typeface="Arial" pitchFamily="34" charset="0"/>
              <a:buChar char="•"/>
            </a:pPr>
            <a:r>
              <a:rPr lang="fr-CH" baseline="0" dirty="0"/>
              <a:t>Partenariat </a:t>
            </a:r>
            <a:r>
              <a:rPr lang="fr-CH" baseline="0" dirty="0" err="1"/>
              <a:t>Athleticum</a:t>
            </a:r>
            <a:r>
              <a:rPr lang="fr-CH" baseline="0" dirty="0"/>
              <a:t> (point moins réjouissant)</a:t>
            </a:r>
          </a:p>
          <a:p>
            <a:pPr marL="1070397" lvl="2" indent="-171450">
              <a:buFont typeface="Arial" pitchFamily="34" charset="0"/>
              <a:buChar char="•"/>
            </a:pPr>
            <a:r>
              <a:rPr lang="fr-CH" baseline="0" dirty="0"/>
              <a:t>Nous avions depuis plusieurs années un partenariat avec la succursale d’</a:t>
            </a:r>
            <a:r>
              <a:rPr lang="fr-CH" baseline="0" dirty="0" err="1"/>
              <a:t>Athleticum</a:t>
            </a:r>
            <a:r>
              <a:rPr lang="fr-CH" baseline="0" dirty="0"/>
              <a:t> à Meyrin. Outre de prix préférentiels pour nos équipements, ce partenariat  permettait au membres du club de bénéficier de prix préférentiel au magasin.</a:t>
            </a:r>
          </a:p>
          <a:p>
            <a:pPr marL="1070397" lvl="2" indent="-171450">
              <a:buFont typeface="Arial" pitchFamily="34" charset="0"/>
              <a:buChar char="•"/>
            </a:pPr>
            <a:r>
              <a:rPr lang="fr-CH" baseline="0" dirty="0"/>
              <a:t>Succursale Meyrin ferme (Bussigny succursale la plus proche)</a:t>
            </a:r>
          </a:p>
          <a:p>
            <a:pPr marL="1070397" lvl="2" indent="-171450">
              <a:buFont typeface="Arial" pitchFamily="34" charset="0"/>
              <a:buChar char="•"/>
            </a:pPr>
            <a:r>
              <a:rPr lang="fr-CH" baseline="0" dirty="0"/>
              <a:t>Si nous aurions pu poursuivre le partenariat, cela n’a plus grand intérêt aux vue de la distance.</a:t>
            </a:r>
          </a:p>
          <a:p>
            <a:pPr marL="1070397" lvl="2" indent="-171450">
              <a:buFont typeface="Arial" pitchFamily="34" charset="0"/>
              <a:buChar char="•"/>
            </a:pPr>
            <a:r>
              <a:rPr lang="fr-CH" baseline="0" dirty="0"/>
              <a:t>Pour ce qui est des équipement du club, la gamme de vêtement </a:t>
            </a:r>
            <a:r>
              <a:rPr lang="fr-CH" baseline="0" dirty="0" err="1"/>
              <a:t>Erima</a:t>
            </a:r>
            <a:r>
              <a:rPr lang="fr-CH" baseline="0" dirty="0"/>
              <a:t> que nous avons ne se fait plus.</a:t>
            </a:r>
          </a:p>
          <a:p>
            <a:pPr marL="1070397" lvl="2" indent="-171450">
              <a:buFont typeface="Arial" pitchFamily="34" charset="0"/>
              <a:buChar char="•"/>
            </a:pPr>
            <a:r>
              <a:rPr lang="fr-CH" baseline="0" dirty="0"/>
              <a:t>=&gt; Nous avons fait quelques stocks des équipements du club (adulte principalement) que nous allons proposer aux membres intéressés et nous chercherons un nouveau partenaire une fois que de nouveaux équipements nous semblerons nécessaires</a:t>
            </a:r>
          </a:p>
          <a:p>
            <a:pPr marL="613197" lvl="1" indent="-171450">
              <a:buFont typeface="Arial" pitchFamily="34" charset="0"/>
              <a:buChar char="•"/>
            </a:pPr>
            <a:r>
              <a:rPr lang="fr-CH" baseline="0" dirty="0"/>
              <a:t>Emission </a:t>
            </a:r>
            <a:r>
              <a:rPr lang="fr-CH" baseline="0" dirty="0" err="1"/>
              <a:t>TéléVersoix</a:t>
            </a:r>
            <a:r>
              <a:rPr lang="fr-CH" baseline="0" dirty="0"/>
              <a:t> </a:t>
            </a:r>
          </a:p>
          <a:p>
            <a:pPr marL="1070397" lvl="2" indent="-171450">
              <a:buFont typeface="Arial" pitchFamily="34" charset="0"/>
              <a:buChar char="•"/>
            </a:pPr>
            <a:r>
              <a:rPr lang="fr-CH" baseline="0" dirty="0"/>
              <a:t>Dans un registre plus positif</a:t>
            </a:r>
          </a:p>
          <a:p>
            <a:pPr marL="1070397" lvl="2" indent="-171450">
              <a:buFont typeface="Arial" pitchFamily="34" charset="0"/>
              <a:buChar char="•"/>
            </a:pPr>
            <a:r>
              <a:rPr lang="fr-CH" baseline="0" dirty="0"/>
              <a:t>La télévision locale </a:t>
            </a:r>
            <a:r>
              <a:rPr lang="fr-CH" baseline="0" dirty="0" err="1"/>
              <a:t>TéléVersoix</a:t>
            </a:r>
            <a:r>
              <a:rPr lang="fr-CH" baseline="0" dirty="0"/>
              <a:t> est venu tourner un reportage sur le club dans le cadre de sa série d’émissions «Un jour un sport» </a:t>
            </a:r>
          </a:p>
          <a:p>
            <a:pPr marL="1070397" lvl="2" indent="-171450">
              <a:buFont typeface="Arial" pitchFamily="34" charset="0"/>
              <a:buChar char="•"/>
            </a:pPr>
            <a:r>
              <a:rPr lang="fr-CH" baseline="0" dirty="0"/>
              <a:t>Filmer le cours juniors du vendredi</a:t>
            </a:r>
          </a:p>
          <a:p>
            <a:pPr marL="1070397" lvl="2" indent="-171450">
              <a:buFont typeface="Arial" pitchFamily="34" charset="0"/>
              <a:buChar char="•"/>
            </a:pPr>
            <a:r>
              <a:rPr lang="fr-CH" baseline="0" dirty="0"/>
              <a:t>Interviews (Président, Entraîneur, Compétitrice,…)</a:t>
            </a:r>
          </a:p>
          <a:p>
            <a:pPr marL="1070397" lvl="2" indent="-171450">
              <a:buFont typeface="Arial" pitchFamily="34" charset="0"/>
              <a:buChar char="•"/>
            </a:pPr>
            <a:r>
              <a:rPr lang="fr-CH" baseline="0" dirty="0"/>
              <a:t>Egalement filmé une initiation de leur reportrice</a:t>
            </a:r>
          </a:p>
          <a:p>
            <a:pPr marL="1070397" lvl="2" indent="-171450">
              <a:buFont typeface="Arial" pitchFamily="34" charset="0"/>
              <a:buChar char="•"/>
            </a:pPr>
            <a:r>
              <a:rPr lang="fr-CH" baseline="0" dirty="0"/>
              <a:t>Prochainement sur vos écrans !!!</a:t>
            </a:r>
          </a:p>
          <a:p>
            <a:pPr marL="1070397" lvl="2" indent="-171450">
              <a:buFont typeface="Arial" pitchFamily="34" charset="0"/>
              <a:buChar char="•"/>
            </a:pPr>
            <a:r>
              <a:rPr lang="fr-CH" baseline="0" dirty="0"/>
              <a:t>Annoncerons sur notre site Web quand l’émission sera disponible sur Internet</a:t>
            </a:r>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35040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pPr marL="441747" lvl="1" indent="0">
              <a:buFont typeface="Arial" pitchFamily="34" charset="0"/>
              <a:buNone/>
            </a:pPr>
            <a:r>
              <a:rPr lang="fr-CH" baseline="0" dirty="0"/>
              <a:t>Avant de passer à la compétition, quelques nouvelles de la commune qui nous concernent : </a:t>
            </a:r>
          </a:p>
          <a:p>
            <a:pPr marL="613197" lvl="1" indent="-171450">
              <a:buFont typeface="Arial" pitchFamily="34" charset="0"/>
              <a:buChar char="•"/>
            </a:pPr>
            <a:r>
              <a:rPr lang="fr-CH" baseline="0" dirty="0"/>
              <a:t>Réunion avec la commune de lundi 22 janvier 2018</a:t>
            </a:r>
          </a:p>
          <a:p>
            <a:pPr marL="613197" lvl="1" indent="-171450">
              <a:buFont typeface="Arial" pitchFamily="34" charset="0"/>
              <a:buChar char="•"/>
            </a:pPr>
            <a:r>
              <a:rPr lang="fr-CH" baseline="0" dirty="0"/>
              <a:t>Nouveau site Web de la commune : </a:t>
            </a:r>
          </a:p>
          <a:p>
            <a:pPr marL="1070397" lvl="2" indent="-171450">
              <a:buFont typeface="Arial" pitchFamily="34" charset="0"/>
              <a:buChar char="•"/>
            </a:pPr>
            <a:r>
              <a:rPr lang="fr-CH" baseline="0" dirty="0"/>
              <a:t>Site de la commune de Versoix : Possibilité de réserver les salles communales en ligne; par exemple la salle de ce soir.</a:t>
            </a:r>
          </a:p>
          <a:p>
            <a:pPr marL="1070397" lvl="2" indent="-171450">
              <a:buFont typeface="Arial" pitchFamily="34" charset="0"/>
              <a:buChar char="•"/>
            </a:pPr>
            <a:r>
              <a:rPr lang="fr-CH" baseline="0" dirty="0"/>
              <a:t>Aussi bien disponible pour les associations que pour les particuliers résidents sur la commune.</a:t>
            </a:r>
          </a:p>
          <a:p>
            <a:pPr marL="613197" lvl="1" indent="-171450">
              <a:buFont typeface="Arial" pitchFamily="34" charset="0"/>
              <a:buChar char="•"/>
            </a:pPr>
            <a:r>
              <a:rPr lang="fr-CH" baseline="0" dirty="0"/>
              <a:t>Nouveaux critères pour les subventions communales</a:t>
            </a:r>
          </a:p>
          <a:p>
            <a:pPr marL="1070397" lvl="2" indent="-171450">
              <a:buFont typeface="Arial" pitchFamily="34" charset="0"/>
              <a:buChar char="•"/>
            </a:pPr>
            <a:r>
              <a:rPr lang="fr-CH" baseline="0" dirty="0"/>
              <a:t>Vous le savez certainement, la commune soutient financièrement le club en particulier les juniors qui résident sur la commune. Pour cela, nous devons, chaque année, transmettre un certain nombre de documents à la commune pour justifier les subventions. Dès l’année prochaine, les documents ainsi que les critères pour l’octroi des subventions va être revu. Cependant, d’après les premières informations que nous avons eues, ce changement ne devrait pas péjorer nos subventions. Au contraire, ce nouveau système pourrait bien nous avantager. A voir…</a:t>
            </a:r>
          </a:p>
          <a:p>
            <a:pPr marL="613197" lvl="1" indent="-171450">
              <a:buFont typeface="Arial" pitchFamily="34" charset="0"/>
              <a:buChar char="•"/>
            </a:pPr>
            <a:r>
              <a:rPr lang="fr-CH" baseline="0" dirty="0"/>
              <a:t>Label Qualité:</a:t>
            </a:r>
          </a:p>
          <a:p>
            <a:pPr marL="1070397" lvl="2" indent="-171450">
              <a:buFont typeface="Arial" pitchFamily="34" charset="0"/>
              <a:buChar char="•"/>
            </a:pPr>
            <a:r>
              <a:rPr lang="fr-CH" baseline="0" dirty="0"/>
              <a:t>Dans le même ordre d’idée, la commune veut dorénavant promouvoir les Labels Qualité décernés par l’Association Genevoise des Sports.</a:t>
            </a:r>
          </a:p>
          <a:p>
            <a:pPr marL="1070397" lvl="2" indent="-171450">
              <a:buFont typeface="Arial" pitchFamily="34" charset="0"/>
              <a:buChar char="•"/>
            </a:pPr>
            <a:r>
              <a:rPr lang="fr-CH" baseline="0" dirty="0"/>
              <a:t>Il s’agit d’une «certification» proposées aux associations sportives qui se veut garante une gestion saine, d’une qualité des entraînements proposés, d’une intégration dans le tissus social et d’une approche éthique dans le club. Il y a trois niveau proposés : local, régional et national.</a:t>
            </a:r>
          </a:p>
          <a:p>
            <a:pPr marL="1070397" lvl="2" indent="-171450">
              <a:buFont typeface="Arial" pitchFamily="34" charset="0"/>
              <a:buChar char="•"/>
            </a:pPr>
            <a:r>
              <a:rPr lang="fr-CH" baseline="0" dirty="0"/>
              <a:t>A priori, nous pensons pourvoir répondre aux critères imposés pour l’obtention du label 2 (régional). Nous allons donc soumettre notre dossier au courant de cette année.</a:t>
            </a:r>
          </a:p>
          <a:p>
            <a:pPr marL="1070397" lvl="2" indent="-171450">
              <a:buFont typeface="Arial" pitchFamily="34" charset="0"/>
              <a:buChar char="•"/>
            </a:pPr>
            <a:r>
              <a:rPr lang="fr-CH" baseline="0" dirty="0"/>
              <a:t>L’obtention de ce label permettrait de valoriser concrètement tout le travail que le comité, les entraîneurs et le club en général effectue actuellement.</a:t>
            </a:r>
          </a:p>
          <a:p>
            <a:pPr marL="1070397" lvl="2" indent="-171450">
              <a:buFont typeface="Arial" pitchFamily="34" charset="0"/>
              <a:buChar char="•"/>
            </a:pPr>
            <a:r>
              <a:rPr lang="fr-CH" baseline="0" dirty="0"/>
              <a:t>La commune a également laissé entendre que l’obtention d’un label qualité pourrait également intervenir dans le calcul des subventions. Un argument supplémentaire pour que nous entreprenions les démarches.</a:t>
            </a:r>
          </a:p>
          <a:p>
            <a:pPr marL="613197" lvl="1" indent="-171450">
              <a:buFont typeface="Arial" pitchFamily="34" charset="0"/>
              <a:buChar char="•"/>
            </a:pPr>
            <a:r>
              <a:rPr lang="fr-CH" baseline="0" dirty="0"/>
              <a:t>Journée du Sport</a:t>
            </a:r>
          </a:p>
          <a:p>
            <a:pPr marL="1070397" lvl="2" indent="-171450">
              <a:buFont typeface="Arial" pitchFamily="34" charset="0"/>
              <a:buChar char="•"/>
            </a:pPr>
            <a:r>
              <a:rPr lang="fr-CH" baseline="0" dirty="0"/>
              <a:t>Evénement </a:t>
            </a:r>
            <a:r>
              <a:rPr lang="fr-CH" baseline="0" dirty="0" err="1"/>
              <a:t>bi-annuel</a:t>
            </a:r>
            <a:r>
              <a:rPr lang="fr-CH" baseline="0" dirty="0"/>
              <a:t> : Dimanche 2 septembre 2018</a:t>
            </a:r>
          </a:p>
          <a:p>
            <a:pPr marL="1070397" lvl="2" indent="-171450">
              <a:buFont typeface="Arial" pitchFamily="34" charset="0"/>
              <a:buChar char="•"/>
            </a:pPr>
            <a:r>
              <a:rPr lang="fr-CH" baseline="0" dirty="0"/>
              <a:t>Comme en 2016, nous allons participer à cet événement avec une stand qui présente le club, des initiations et démonstration </a:t>
            </a:r>
            <a:r>
              <a:rPr lang="fr-CH" baseline="0" dirty="0" err="1"/>
              <a:t>etla</a:t>
            </a:r>
            <a:r>
              <a:rPr lang="fr-CH" baseline="0" dirty="0"/>
              <a:t> possibilité de s’inscrire sur place.</a:t>
            </a:r>
          </a:p>
          <a:p>
            <a:pPr marL="1070397" lvl="2" indent="-171450">
              <a:buFont typeface="Arial" pitchFamily="34" charset="0"/>
              <a:buChar char="•"/>
            </a:pPr>
            <a:r>
              <a:rPr lang="fr-CH" baseline="0" dirty="0"/>
              <a:t>Lors de cette événement, la commune a également décidé de réintroduire la distribution des mérites sportifs </a:t>
            </a:r>
            <a:r>
              <a:rPr lang="fr-CH" baseline="0" dirty="0" err="1"/>
              <a:t>versoisiens</a:t>
            </a:r>
            <a:r>
              <a:rPr lang="fr-CH" baseline="0" dirty="0"/>
              <a:t>.</a:t>
            </a:r>
          </a:p>
          <a:p>
            <a:pPr marL="1070397" lvl="2" indent="-171450">
              <a:buFont typeface="Arial" pitchFamily="34" charset="0"/>
              <a:buChar char="•"/>
            </a:pPr>
            <a:r>
              <a:rPr lang="fr-CH" baseline="0" dirty="0"/>
              <a:t>Nous n’avons pas encore reçu d’informations sur les critères de sélection pour ces mérites.</a:t>
            </a:r>
          </a:p>
          <a:p>
            <a:pPr marL="613197" lvl="1" indent="-171450">
              <a:buFont typeface="Arial" pitchFamily="34" charset="0"/>
              <a:buChar char="•"/>
            </a:pPr>
            <a:r>
              <a:rPr lang="fr-CH" baseline="0" dirty="0"/>
              <a:t>Rem: Fan Zone Mondial 2018 du 14 juin au 15 juillet 2018</a:t>
            </a:r>
          </a:p>
          <a:p>
            <a:pPr marL="613197" lvl="1" indent="-171450">
              <a:buFont typeface="Arial" pitchFamily="34" charset="0"/>
              <a:buChar char="•"/>
            </a:pPr>
            <a:r>
              <a:rPr lang="fr-CH" baseline="0" dirty="0"/>
              <a:t>Salle polyvalente : projet en attente de par les nombreux travaux actuels.</a:t>
            </a:r>
          </a:p>
          <a:p>
            <a:pPr marL="441747" lvl="1" indent="0">
              <a:buFont typeface="Arial" pitchFamily="34" charset="0"/>
              <a:buNone/>
            </a:pPr>
            <a:endParaRPr lang="fr-CH" baseline="0" dirty="0"/>
          </a:p>
          <a:p>
            <a:pPr marL="441747" lvl="1" indent="0">
              <a:buFont typeface="Arial" pitchFamily="34" charset="0"/>
              <a:buNone/>
            </a:pPr>
            <a:r>
              <a:rPr lang="fr-CH" baseline="0" dirty="0" err="1"/>
              <a:t>Swiss</a:t>
            </a:r>
            <a:r>
              <a:rPr lang="fr-CH" baseline="0" dirty="0"/>
              <a:t>-Badminton :</a:t>
            </a:r>
          </a:p>
          <a:p>
            <a:pPr marL="613197" lvl="1" indent="-171450">
              <a:buFont typeface="Arial" pitchFamily="34" charset="0"/>
              <a:buChar char="•"/>
            </a:pPr>
            <a:r>
              <a:rPr lang="fr-CH" baseline="0" dirty="0"/>
              <a:t>Au niveau de la fédération nationale, rien qui à mon avis vaille la peine d’être cité.</a:t>
            </a:r>
          </a:p>
          <a:p>
            <a:pPr marL="613197" lvl="1" indent="-171450">
              <a:buFont typeface="Arial" pitchFamily="34" charset="0"/>
              <a:buChar char="•"/>
            </a:pPr>
            <a:r>
              <a:rPr lang="fr-CH" baseline="0" dirty="0"/>
              <a:t>Si ce n’est évidemment l’organisation des championnats du monde à Bâle en août 2019, mais nous aurons l’occasion d’en reparler l’année prochaine.</a:t>
            </a:r>
          </a:p>
          <a:p>
            <a:pPr marL="441747" lvl="1" indent="0">
              <a:buFont typeface="Arial" pitchFamily="34" charset="0"/>
              <a:buNone/>
            </a:pPr>
            <a:r>
              <a:rPr lang="fr-CH" baseline="0" dirty="0"/>
              <a:t>ACGB :</a:t>
            </a:r>
          </a:p>
          <a:p>
            <a:pPr marL="613197" lvl="1" indent="-171450">
              <a:buFont typeface="Arial" pitchFamily="34" charset="0"/>
              <a:buChar char="•"/>
            </a:pPr>
            <a:r>
              <a:rPr lang="fr-CH" baseline="0" dirty="0"/>
              <a:t>Au niveau de l’association cantonale, rien de particulier non-plus.</a:t>
            </a:r>
          </a:p>
          <a:p>
            <a:pPr marL="613197" lvl="1" indent="-171450">
              <a:buFont typeface="Arial" pitchFamily="34" charset="0"/>
              <a:buChar char="•"/>
            </a:pPr>
            <a:r>
              <a:rPr lang="fr-CH" baseline="0" dirty="0"/>
              <a:t>Démission du président actuel =&gt; Elections lors l’AGO le 28 mai prochain</a:t>
            </a:r>
          </a:p>
          <a:p>
            <a:pPr marL="441747" lvl="1" indent="0">
              <a:buFont typeface="Arial" pitchFamily="34" charset="0"/>
              <a:buNone/>
            </a:pPr>
            <a:endParaRPr lang="fr-CH" baseline="0"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404380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Arial" panose="020B0604020202020204" pitchFamily="34" charset="0"/>
              <a:buNone/>
            </a:pPr>
            <a:r>
              <a:rPr lang="fr-CH" dirty="0"/>
              <a:t>Je change de casquette pour vous parler maintenant</a:t>
            </a:r>
            <a:r>
              <a:rPr lang="fr-CH" baseline="0" dirty="0"/>
              <a:t> de la compétition : </a:t>
            </a:r>
          </a:p>
          <a:p>
            <a:pPr marL="0" indent="0">
              <a:buFont typeface="Arial" panose="020B0604020202020204" pitchFamily="34" charset="0"/>
              <a:buNone/>
            </a:pPr>
            <a:r>
              <a:rPr lang="fr-CH" baseline="0" dirty="0"/>
              <a:t>Comme cité en introduction, le VBC a présenté deux équipes interclubs cette saison : </a:t>
            </a:r>
            <a:endParaRPr lang="fr-CH" dirty="0"/>
          </a:p>
          <a:p>
            <a:pPr marL="0" indent="0">
              <a:buFont typeface="Arial" panose="020B0604020202020204" pitchFamily="34" charset="0"/>
              <a:buNone/>
            </a:pPr>
            <a:r>
              <a:rPr lang="fr-CH" dirty="0"/>
              <a:t>Versoix 1 (3</a:t>
            </a:r>
            <a:r>
              <a:rPr lang="fr-CH" baseline="30000" dirty="0"/>
              <a:t>ème</a:t>
            </a:r>
            <a:r>
              <a:rPr lang="fr-CH" baseline="0" dirty="0"/>
              <a:t> ligue) :</a:t>
            </a:r>
          </a:p>
          <a:p>
            <a:pPr marL="171450" indent="-171450">
              <a:buFont typeface="Arial" panose="020B0604020202020204" pitchFamily="34" charset="0"/>
              <a:buChar char="•"/>
            </a:pPr>
            <a:r>
              <a:rPr lang="fr-CH" baseline="0" dirty="0"/>
              <a:t>Remplaçantes : </a:t>
            </a:r>
            <a:r>
              <a:rPr lang="fr-CH" baseline="0" dirty="0" err="1"/>
              <a:t>Andreia</a:t>
            </a:r>
            <a:r>
              <a:rPr lang="fr-CH" baseline="0" dirty="0"/>
              <a:t>, </a:t>
            </a:r>
            <a:r>
              <a:rPr lang="fr-CH" baseline="0" dirty="0" err="1"/>
              <a:t>Laïla</a:t>
            </a:r>
            <a:r>
              <a:rPr lang="fr-CH" baseline="0" dirty="0"/>
              <a:t>, Jacqueline et moi</a:t>
            </a:r>
          </a:p>
          <a:p>
            <a:pPr marL="171450" indent="-171450">
              <a:buFont typeface="Arial" panose="020B0604020202020204" pitchFamily="34" charset="0"/>
              <a:buChar char="•"/>
            </a:pPr>
            <a:r>
              <a:rPr lang="fr-CH" baseline="0" dirty="0"/>
              <a:t>7</a:t>
            </a:r>
            <a:r>
              <a:rPr lang="fr-CH" baseline="30000" dirty="0"/>
              <a:t>ème</a:t>
            </a:r>
            <a:r>
              <a:rPr lang="fr-CH" baseline="0" dirty="0"/>
              <a:t> : Suffisant pour le maintien de l’équipe en 3</a:t>
            </a:r>
            <a:r>
              <a:rPr lang="fr-CH" baseline="30000" dirty="0"/>
              <a:t>ème</a:t>
            </a:r>
            <a:r>
              <a:rPr lang="fr-CH" baseline="0" dirty="0"/>
              <a:t> ligue la saison prochaine</a:t>
            </a:r>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65993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65655" indent="-165655">
              <a:buFont typeface="Arial" panose="020B0604020202020204" pitchFamily="34" charset="0"/>
              <a:buChar char="•"/>
            </a:pPr>
            <a:r>
              <a:rPr lang="fr-CH" dirty="0"/>
              <a:t>Versoix 2 (4</a:t>
            </a:r>
            <a:r>
              <a:rPr lang="fr-CH" baseline="30000" dirty="0"/>
              <a:t>ème</a:t>
            </a:r>
            <a:r>
              <a:rPr lang="fr-CH" baseline="0" dirty="0"/>
              <a:t> ligue) :</a:t>
            </a:r>
          </a:p>
          <a:p>
            <a:pPr marL="607402" lvl="1" indent="-165655">
              <a:buFont typeface="Arial" panose="020B0604020202020204" pitchFamily="34" charset="0"/>
              <a:buChar char="•"/>
            </a:pPr>
            <a:r>
              <a:rPr lang="fr-CH" baseline="0" dirty="0"/>
              <a:t>Remplaçants : Michael, Robin et Bastien</a:t>
            </a:r>
          </a:p>
          <a:p>
            <a:pPr marL="607402" lvl="1" indent="-165655">
              <a:buFont typeface="Arial" panose="020B0604020202020204" pitchFamily="34" charset="0"/>
              <a:buChar char="•"/>
            </a:pPr>
            <a:r>
              <a:rPr lang="fr-CH" baseline="0" dirty="0"/>
              <a:t>Meilleurs résultats que l’année passée entre autres grâce au renfort d’Alexandre et la participation régulière de </a:t>
            </a:r>
            <a:r>
              <a:rPr lang="fr-CH" baseline="0" dirty="0" err="1"/>
              <a:t>Laïla</a:t>
            </a:r>
            <a:r>
              <a:rPr lang="fr-CH" baseline="0" dirty="0"/>
              <a:t> et </a:t>
            </a:r>
            <a:r>
              <a:rPr lang="fr-CH" baseline="0" dirty="0" err="1"/>
              <a:t>Andreia</a:t>
            </a:r>
            <a:r>
              <a:rPr lang="fr-CH" baseline="0" dirty="0"/>
              <a:t>.	</a:t>
            </a:r>
          </a:p>
          <a:p>
            <a:pPr marL="441747" lvl="1" indent="0">
              <a:buFont typeface="Arial" panose="020B0604020202020204" pitchFamily="34" charset="0"/>
              <a:buNone/>
            </a:pPr>
            <a:endParaRPr lang="fr-CH" baseline="0" dirty="0"/>
          </a:p>
        </p:txBody>
      </p:sp>
      <p:sp>
        <p:nvSpPr>
          <p:cNvPr id="5" name="Espace réservé de l'en-tête 4"/>
          <p:cNvSpPr>
            <a:spLocks noGrp="1"/>
          </p:cNvSpPr>
          <p:nvPr>
            <p:ph type="hdr" sz="quarter" idx="10"/>
          </p:nvPr>
        </p:nvSpPr>
        <p:spPr/>
        <p:txBody>
          <a:bodyPr/>
          <a:lstStyle/>
          <a:p>
            <a:r>
              <a:rPr lang="fr-CH"/>
              <a:t>Test</a:t>
            </a:r>
          </a:p>
        </p:txBody>
      </p:sp>
    </p:spTree>
    <p:extLst>
      <p:ext uri="{BB962C8B-B14F-4D97-AF65-F5344CB8AC3E}">
        <p14:creationId xmlns:p14="http://schemas.microsoft.com/office/powerpoint/2010/main" val="65993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921068B-7624-4E6F-8925-9E84CFDBF064}" type="datetime1">
              <a:rPr lang="fr-FR" smtClean="0"/>
              <a:t>25/04/2018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133274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Date Placeholder 2"/>
          <p:cNvSpPr>
            <a:spLocks noGrp="1"/>
          </p:cNvSpPr>
          <p:nvPr>
            <p:ph type="dt" sz="half" idx="10"/>
          </p:nvPr>
        </p:nvSpPr>
        <p:spPr/>
        <p:txBody>
          <a:bodyPr/>
          <a:lstStyle/>
          <a:p>
            <a:fld id="{6A4046AA-6970-442C-9366-065C55D58D28}" type="datetime1">
              <a:rPr lang="fr-FR" smtClean="0"/>
              <a:t>25/04/2018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255665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F9B96B4-56AD-43BB-BEA7-15EAA2F8303B}" type="datetime1">
              <a:rPr lang="fr-FR" smtClean="0"/>
              <a:t>25/04/2018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2966919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77B1D8E-7135-419F-BC55-02B9B99198E1}" type="datetime1">
              <a:rPr lang="fr-FR" smtClean="0"/>
              <a:t>25/04/2018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621101-CC77-46D2-A3D6-8913F65560E2}" type="slidenum">
              <a:rPr lang="fr-FR" smtClean="0"/>
              <a:pPr/>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19986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48F05BA-CD62-4696-BAA9-FE9994FD4502}" type="datetime1">
              <a:rPr lang="fr-FR" smtClean="0"/>
              <a:t>25/04/2018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1271211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6A87A1D-86EE-40A6-BD32-26CAE864A7CB}" type="datetime1">
              <a:rPr lang="fr-FR" smtClean="0"/>
              <a:t>25/04/2018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621101-CC77-46D2-A3D6-8913F65560E2}" type="slidenum">
              <a:rPr lang="fr-FR" smtClean="0"/>
              <a:pPr/>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3049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B7DE37F-BDA7-4541-B685-C1ADF94FF7A4}" type="datetime1">
              <a:rPr lang="fr-FR" smtClean="0"/>
              <a:t>25/04/2018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3876397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6CEDEB1-4A47-4D1E-AE80-DDE32414A128}" type="datetime1">
              <a:rPr lang="fr-FR" smtClean="0"/>
              <a:t>25/04/2018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32996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FA13528-BFB6-4BFA-BE3A-DD712E56D919}" type="datetime1">
              <a:rPr lang="fr-FR" smtClean="0"/>
              <a:t>25/04/2018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193672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60997A-EB92-4D59-A2F7-D41540F64865}" type="datetime1">
              <a:rPr lang="fr-FR" smtClean="0"/>
              <a:t>25/04/2018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28530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2D2727C-8CFF-4140-AF58-76C4CEED6235}" type="datetime1">
              <a:rPr lang="fr-FR" smtClean="0"/>
              <a:t>25/04/2018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331466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C9873FD-1B66-4841-9BA1-C37FB51DF4DB}" type="datetime1">
              <a:rPr lang="fr-FR" smtClean="0"/>
              <a:t>25/04/2018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36627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8912146-5D79-4CD0-A11E-69C074C37368}" type="datetime1">
              <a:rPr lang="fr-FR" smtClean="0"/>
              <a:t>25/04/2018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373282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E5E83789-7824-4385-867C-05567D687B9C}" type="datetime1">
              <a:rPr lang="fr-FR" smtClean="0"/>
              <a:t>25/04/2018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327288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D8291-9928-4B02-8DC0-1FE33077975F}" type="datetime1">
              <a:rPr lang="fr-FR" smtClean="0"/>
              <a:t>25/04/2018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113500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33CDAA5-8A30-4E9E-934F-E7E03D5B5650}" type="datetime1">
              <a:rPr lang="fr-FR" smtClean="0"/>
              <a:t>25/04/2018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217691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A6811A0-8E83-4418-BCC2-08F4C291E86F}" type="datetime1">
              <a:rPr lang="fr-FR" smtClean="0"/>
              <a:t>25/04/2018</a:t>
            </a:fld>
            <a:endParaRPr lang="fr-FR"/>
          </a:p>
        </p:txBody>
      </p:sp>
      <p:sp>
        <p:nvSpPr>
          <p:cNvPr id="6" name="Footer Placeholder 5"/>
          <p:cNvSpPr>
            <a:spLocks noGrp="1"/>
          </p:cNvSpPr>
          <p:nvPr>
            <p:ph type="ftr" sz="quarter" idx="11"/>
          </p:nvPr>
        </p:nvSpPr>
        <p:spPr>
          <a:xfrm>
            <a:off x="533400" y="6172200"/>
            <a:ext cx="5811724" cy="365125"/>
          </a:xfrm>
        </p:spPr>
        <p:txBody>
          <a:bodyPr/>
          <a:lstStyle/>
          <a:p>
            <a:endParaRPr lang="fr-FR"/>
          </a:p>
        </p:txBody>
      </p:sp>
      <p:sp>
        <p:nvSpPr>
          <p:cNvPr id="7" name="Slide Number Placeholder 6"/>
          <p:cNvSpPr>
            <a:spLocks noGrp="1"/>
          </p:cNvSpPr>
          <p:nvPr>
            <p:ph type="sldNum" sz="quarter" idx="12"/>
          </p:nvPr>
        </p:nvSpPr>
        <p:spPr/>
        <p:txBody>
          <a:bodyPr/>
          <a:lstStyle/>
          <a:p>
            <a:fld id="{A5621101-CC77-46D2-A3D6-8913F65560E2}" type="slidenum">
              <a:rPr lang="fr-FR" smtClean="0"/>
              <a:pPr/>
              <a:t>‹N°›</a:t>
            </a:fld>
            <a:endParaRPr lang="fr-FR"/>
          </a:p>
        </p:txBody>
      </p:sp>
    </p:spTree>
    <p:extLst>
      <p:ext uri="{BB962C8B-B14F-4D97-AF65-F5344CB8AC3E}">
        <p14:creationId xmlns:p14="http://schemas.microsoft.com/office/powerpoint/2010/main" val="413042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DC4EFAB-2249-4892-8328-FAC86C1BA10F}" type="datetime1">
              <a:rPr lang="fr-FR" smtClean="0"/>
              <a:t>25/04/2018</a:t>
            </a:fld>
            <a:endParaRPr lang="fr-F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A5621101-CC77-46D2-A3D6-8913F65560E2}" type="slidenum">
              <a:rPr lang="fr-FR" smtClean="0"/>
              <a:pPr/>
              <a:t>‹N°›</a:t>
            </a:fld>
            <a:endParaRPr lang="fr-FR"/>
          </a:p>
        </p:txBody>
      </p:sp>
    </p:spTree>
    <p:extLst>
      <p:ext uri="{BB962C8B-B14F-4D97-AF65-F5344CB8AC3E}">
        <p14:creationId xmlns:p14="http://schemas.microsoft.com/office/powerpoint/2010/main" val="956956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versoix.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3774"/>
            <a:ext cx="9144000" cy="8273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14282" y="428604"/>
            <a:ext cx="7772400" cy="1470025"/>
          </a:xfrm>
        </p:spPr>
        <p:txBody>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Assemblée générale ordinaire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ous-titre 2"/>
          <p:cNvSpPr>
            <a:spLocks noGrp="1"/>
          </p:cNvSpPr>
          <p:nvPr>
            <p:ph type="subTitle" idx="1"/>
          </p:nvPr>
        </p:nvSpPr>
        <p:spPr>
          <a:xfrm>
            <a:off x="323528" y="2285992"/>
            <a:ext cx="8820472" cy="1214446"/>
          </a:xfrm>
        </p:spPr>
        <p:txBody>
          <a:bodyPr>
            <a:normAutofit/>
          </a:bodyPr>
          <a:lstStyle/>
          <a:p>
            <a:r>
              <a:rPr lang="fr-CH" sz="2400" dirty="0">
                <a:solidFill>
                  <a:schemeClr val="tx1"/>
                </a:solidFill>
              </a:rPr>
              <a:t>Maison du Charron</a:t>
            </a:r>
          </a:p>
          <a:p>
            <a:r>
              <a:rPr lang="fr-CH" sz="2400" dirty="0">
                <a:solidFill>
                  <a:schemeClr val="tx1"/>
                </a:solidFill>
              </a:rPr>
              <a:t>le 25 avril 2018</a:t>
            </a:r>
            <a:endParaRPr lang="fr-FR" sz="2400" dirty="0">
              <a:solidFill>
                <a:schemeClr val="tx1"/>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4348395"/>
            <a:ext cx="4644008" cy="19115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Compétition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83568" y="1412776"/>
            <a:ext cx="8001056" cy="954107"/>
          </a:xfrm>
          <a:prstGeom prst="rect">
            <a:avLst/>
          </a:prstGeom>
          <a:noFill/>
        </p:spPr>
        <p:txBody>
          <a:bodyPr wrap="square" rtlCol="0">
            <a:spAutoFit/>
          </a:bodyPr>
          <a:lstStyle/>
          <a:p>
            <a:pPr algn="ctr"/>
            <a:r>
              <a:rPr lang="fr-CH" sz="2800" b="1" dirty="0"/>
              <a:t>Challenge Françoise </a:t>
            </a:r>
            <a:r>
              <a:rPr lang="fr-CH" sz="2800" b="1" dirty="0" err="1"/>
              <a:t>Schurter</a:t>
            </a:r>
            <a:endParaRPr lang="fr-CH" sz="2800" b="1" dirty="0"/>
          </a:p>
          <a:p>
            <a:pPr algn="ctr"/>
            <a:endParaRPr lang="fr-CH" sz="2800" b="1" dirty="0"/>
          </a:p>
        </p:txBody>
      </p:sp>
      <p:sp>
        <p:nvSpPr>
          <p:cNvPr id="7" name="Titre 1"/>
          <p:cNvSpPr txBox="1">
            <a:spLocks/>
          </p:cNvSpPr>
          <p:nvPr/>
        </p:nvSpPr>
        <p:spPr>
          <a:xfrm>
            <a:off x="0" y="-98416"/>
            <a:ext cx="9170902" cy="1357298"/>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Compétition</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32" y="2132856"/>
            <a:ext cx="8639992" cy="4324250"/>
          </a:xfrm>
          <a:prstGeom prst="rect">
            <a:avLst/>
          </a:prstGeom>
        </p:spPr>
      </p:pic>
      <p:pic>
        <p:nvPicPr>
          <p:cNvPr id="8" name="Espace réservé du contenu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44624"/>
            <a:ext cx="2978666" cy="1063186"/>
          </a:xfrm>
          <a:prstGeom prst="rect">
            <a:avLst/>
          </a:prstGeom>
        </p:spPr>
      </p:pic>
    </p:spTree>
    <p:extLst>
      <p:ext uri="{BB962C8B-B14F-4D97-AF65-F5344CB8AC3E}">
        <p14:creationId xmlns:p14="http://schemas.microsoft.com/office/powerpoint/2010/main" val="225911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président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7" name="Titre 1"/>
          <p:cNvSpPr txBox="1">
            <a:spLocks/>
          </p:cNvSpPr>
          <p:nvPr/>
        </p:nvSpPr>
        <p:spPr>
          <a:xfrm>
            <a:off x="0" y="-64982"/>
            <a:ext cx="9144000" cy="1357298"/>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Compétition</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12357" y="1534051"/>
            <a:ext cx="9137224" cy="3108543"/>
          </a:xfrm>
          <a:prstGeom prst="rect">
            <a:avLst/>
          </a:prstGeom>
        </p:spPr>
        <p:txBody>
          <a:bodyPr wrap="square">
            <a:spAutoFit/>
          </a:bodyPr>
          <a:lstStyle/>
          <a:p>
            <a:pPr marL="441747" lvl="1" algn="ctr"/>
            <a:r>
              <a:rPr lang="fr-CH" sz="3200" b="1" dirty="0">
                <a:latin typeface="Arial" pitchFamily="34" charset="0"/>
                <a:cs typeface="Arial" pitchFamily="34" charset="0"/>
              </a:rPr>
              <a:t>Tournois</a:t>
            </a:r>
          </a:p>
          <a:p>
            <a:pPr marL="441747" lvl="1" algn="ctr"/>
            <a:endParaRPr lang="fr-CH" sz="3200" b="1" dirty="0">
              <a:latin typeface="Arial" pitchFamily="34" charset="0"/>
              <a:cs typeface="Arial" pitchFamily="34" charset="0"/>
            </a:endParaRPr>
          </a:p>
          <a:p>
            <a:pPr marL="441747" lvl="1" algn="ctr"/>
            <a:endParaRPr lang="fr-CH" sz="3200" b="1" dirty="0">
              <a:latin typeface="Arial" pitchFamily="34" charset="0"/>
              <a:cs typeface="Arial" pitchFamily="34" charset="0"/>
            </a:endParaRPr>
          </a:p>
          <a:p>
            <a:pPr marL="441747" lvl="1" algn="ctr"/>
            <a:endParaRPr lang="fr-CH" sz="3200" b="1" dirty="0">
              <a:latin typeface="Arial" pitchFamily="34" charset="0"/>
              <a:cs typeface="Arial" pitchFamily="34" charset="0"/>
            </a:endParaRPr>
          </a:p>
          <a:p>
            <a:pPr marL="441747" lvl="1" algn="ctr"/>
            <a:r>
              <a:rPr lang="fr-CH" sz="3200" b="1" dirty="0">
                <a:latin typeface="Arial" pitchFamily="34" charset="0"/>
                <a:cs typeface="Arial" pitchFamily="34" charset="0"/>
              </a:rPr>
              <a:t>Photos</a:t>
            </a:r>
          </a:p>
          <a:p>
            <a:pPr marL="441747" lvl="1" indent="0" algn="ctr">
              <a:buFont typeface="Arial" pitchFamily="34" charset="0"/>
              <a:buNone/>
            </a:pPr>
            <a:endParaRPr lang="fr-CH" dirty="0"/>
          </a:p>
          <a:p>
            <a:pPr marL="607402" lvl="1" indent="-165655">
              <a:buFont typeface="Arial" pitchFamily="34" charset="0"/>
              <a:buChar char="•"/>
            </a:pPr>
            <a:endParaRPr lang="fr-CH"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128" y="2204864"/>
            <a:ext cx="7020272" cy="3948903"/>
          </a:xfrm>
          <a:prstGeom prst="rect">
            <a:avLst/>
          </a:prstGeom>
        </p:spPr>
      </p:pic>
      <p:pic>
        <p:nvPicPr>
          <p:cNvPr id="8" name="Espace réservé du contenu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spTree>
    <p:extLst>
      <p:ext uri="{BB962C8B-B14F-4D97-AF65-F5344CB8AC3E}">
        <p14:creationId xmlns:p14="http://schemas.microsoft.com/office/powerpoint/2010/main" val="123941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noGrp="1"/>
          </p:cNvSpPr>
          <p:nvPr>
            <p:ph type="title"/>
          </p:nvPr>
        </p:nvSpPr>
        <p:spPr>
          <a:xfrm>
            <a:off x="-35227" y="-74580"/>
            <a:ext cx="9179227" cy="1524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Juniors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ZoneTexte 4"/>
          <p:cNvSpPr txBox="1"/>
          <p:nvPr/>
        </p:nvSpPr>
        <p:spPr>
          <a:xfrm>
            <a:off x="357158" y="1977802"/>
            <a:ext cx="8501122" cy="3970318"/>
          </a:xfrm>
          <a:prstGeom prst="rect">
            <a:avLst/>
          </a:prstGeom>
          <a:noFill/>
        </p:spPr>
        <p:txBody>
          <a:bodyPr wrap="square" rtlCol="0">
            <a:spAutoFit/>
          </a:bodyPr>
          <a:lstStyle/>
          <a:p>
            <a:pPr marL="285750" indent="-285750">
              <a:buFont typeface="Arial" pitchFamily="34" charset="0"/>
              <a:buChar char="•"/>
            </a:pPr>
            <a:r>
              <a:rPr lang="fr-CH" sz="2800" dirty="0"/>
              <a:t>7 cours</a:t>
            </a:r>
          </a:p>
          <a:p>
            <a:pPr marL="742950" lvl="1" indent="-285750">
              <a:buFont typeface="Arial" panose="020B0604020202020204" pitchFamily="34" charset="0"/>
              <a:buChar char="•"/>
            </a:pPr>
            <a:r>
              <a:rPr lang="fr-CH" sz="2800" dirty="0"/>
              <a:t>Juniors 1 (8-12 ans)</a:t>
            </a:r>
          </a:p>
          <a:p>
            <a:pPr marL="742950" lvl="1" indent="-285750">
              <a:buFont typeface="Arial" panose="020B0604020202020204" pitchFamily="34" charset="0"/>
              <a:buChar char="•"/>
            </a:pPr>
            <a:r>
              <a:rPr lang="fr-CH" sz="2800" dirty="0"/>
              <a:t>Juniors 2 (8-12 ans)</a:t>
            </a:r>
          </a:p>
          <a:p>
            <a:pPr marL="742950" lvl="1" indent="-285750">
              <a:buFont typeface="Arial" panose="020B0604020202020204" pitchFamily="34" charset="0"/>
              <a:buChar char="•"/>
            </a:pPr>
            <a:r>
              <a:rPr lang="fr-CH" sz="2800" dirty="0"/>
              <a:t>Juniors 3 (13-15 ans)</a:t>
            </a:r>
          </a:p>
          <a:p>
            <a:pPr marL="742950" lvl="1" indent="-285750">
              <a:buFont typeface="Arial" panose="020B0604020202020204" pitchFamily="34" charset="0"/>
              <a:buChar char="•"/>
            </a:pPr>
            <a:r>
              <a:rPr lang="fr-CH" sz="2800" dirty="0"/>
              <a:t>Juniors 4 (15-16 ans)</a:t>
            </a:r>
          </a:p>
          <a:p>
            <a:pPr marL="742950" lvl="1" indent="-285750">
              <a:buFont typeface="Arial" panose="020B0604020202020204" pitchFamily="34" charset="0"/>
              <a:buChar char="•"/>
            </a:pPr>
            <a:r>
              <a:rPr lang="fr-CH" sz="2800" dirty="0"/>
              <a:t>Juniors 5 (17-18 ans) &amp; Adultes</a:t>
            </a:r>
          </a:p>
          <a:p>
            <a:pPr marL="742950" lvl="1" indent="-285750">
              <a:buFont typeface="Arial" panose="020B0604020202020204" pitchFamily="34" charset="0"/>
              <a:buChar char="•"/>
            </a:pPr>
            <a:r>
              <a:rPr lang="fr-CH" sz="2800" dirty="0"/>
              <a:t>Juniors « espoir » (9–13 ans) (2 fois)</a:t>
            </a:r>
          </a:p>
          <a:p>
            <a:pPr marL="742950" lvl="1" indent="-285750">
              <a:buFont typeface="Arial" panose="020B0604020202020204" pitchFamily="34" charset="0"/>
              <a:buChar char="•"/>
            </a:pPr>
            <a:r>
              <a:rPr lang="fr-CH" sz="2800" dirty="0"/>
              <a:t>Juniors « compétitions» (14–18 ans) (2 fois)</a:t>
            </a:r>
          </a:p>
          <a:p>
            <a:pPr marL="742950" lvl="1" indent="-285750">
              <a:buFont typeface="Arial" panose="020B0604020202020204" pitchFamily="34" charset="0"/>
              <a:buChar char="•"/>
            </a:pPr>
            <a:endParaRPr lang="fr-CH" sz="2800" dirty="0"/>
          </a:p>
        </p:txBody>
      </p:sp>
      <p:pic>
        <p:nvPicPr>
          <p:cNvPr id="7" name="Espace réservé du conten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33566"/>
            <a:ext cx="2978666" cy="1063186"/>
          </a:xfrm>
          <a:prstGeom prst="rect">
            <a:avLst/>
          </a:prstGeom>
        </p:spPr>
      </p:pic>
      <p:sp>
        <p:nvSpPr>
          <p:cNvPr id="2" name="Espace réservé du contenu 1"/>
          <p:cNvSpPr>
            <a:spLocks noGrp="1"/>
          </p:cNvSpPr>
          <p:nvPr>
            <p:ph idx="1"/>
          </p:nvPr>
        </p:nvSpPr>
        <p:spPr/>
        <p:txBody>
          <a:bodyPr/>
          <a:lstStyle/>
          <a:p>
            <a:endParaRPr lang="fr-CH"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Juniors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500174"/>
            <a:ext cx="8001056" cy="584775"/>
          </a:xfrm>
          <a:prstGeom prst="rect">
            <a:avLst/>
          </a:prstGeom>
          <a:noFill/>
        </p:spPr>
        <p:txBody>
          <a:bodyPr wrap="square" rtlCol="0">
            <a:spAutoFit/>
          </a:bodyPr>
          <a:lstStyle/>
          <a:p>
            <a:pPr algn="ctr"/>
            <a:r>
              <a:rPr lang="fr-CH" sz="3200" b="1" dirty="0" err="1">
                <a:latin typeface="Arial" pitchFamily="34" charset="0"/>
                <a:cs typeface="Arial" pitchFamily="34" charset="0"/>
              </a:rPr>
              <a:t>Ovronnaz</a:t>
            </a:r>
            <a:r>
              <a:rPr lang="fr-CH" sz="3200" b="1" dirty="0">
                <a:latin typeface="Arial" pitchFamily="34" charset="0"/>
                <a:cs typeface="Arial" pitchFamily="34" charset="0"/>
              </a:rPr>
              <a:t> 2017</a:t>
            </a:r>
          </a:p>
        </p:txBody>
      </p:sp>
      <p:sp>
        <p:nvSpPr>
          <p:cNvPr id="6" name="Titre 1"/>
          <p:cNvSpPr txBox="1">
            <a:spLocks/>
          </p:cNvSpPr>
          <p:nvPr/>
        </p:nvSpPr>
        <p:spPr>
          <a:xfrm>
            <a:off x="-35227" y="-74580"/>
            <a:ext cx="9179227" cy="1524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a:ln w="18415" cmpd="sng">
                  <a:solidFill>
                    <a:srgbClr val="FFFFFF"/>
                  </a:solidFill>
                  <a:prstDash val="solid"/>
                </a:ln>
                <a:solidFill>
                  <a:srgbClr val="FFFFFF"/>
                </a:solidFill>
                <a:effectLst>
                  <a:outerShdw blurRad="63500" dir="3600000" algn="tl" rotWithShape="0">
                    <a:srgbClr val="000000">
                      <a:alpha val="70000"/>
                    </a:srgbClr>
                  </a:outerShdw>
                </a:effectLst>
              </a:rPr>
              <a:t>	Juniors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302" y="2135703"/>
            <a:ext cx="5637528" cy="2772147"/>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863" y="4149080"/>
            <a:ext cx="5162381" cy="2347785"/>
          </a:xfrm>
          <a:prstGeom prst="rect">
            <a:avLst/>
          </a:prstGeom>
        </p:spPr>
      </p:pic>
      <p:pic>
        <p:nvPicPr>
          <p:cNvPr id="9" name="Espace réservé du contenu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133566"/>
            <a:ext cx="2978666" cy="106318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Juniors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595021"/>
            <a:ext cx="8001056" cy="523220"/>
          </a:xfrm>
          <a:prstGeom prst="rect">
            <a:avLst/>
          </a:prstGeom>
          <a:noFill/>
        </p:spPr>
        <p:txBody>
          <a:bodyPr wrap="square" rtlCol="0">
            <a:spAutoFit/>
          </a:bodyPr>
          <a:lstStyle/>
          <a:p>
            <a:endParaRPr lang="fr-CH" sz="2800" dirty="0"/>
          </a:p>
        </p:txBody>
      </p:sp>
      <p:sp>
        <p:nvSpPr>
          <p:cNvPr id="6" name="Rectangle 5"/>
          <p:cNvSpPr/>
          <p:nvPr/>
        </p:nvSpPr>
        <p:spPr>
          <a:xfrm>
            <a:off x="611560" y="1795457"/>
            <a:ext cx="7786742" cy="1692771"/>
          </a:xfrm>
          <a:prstGeom prst="rect">
            <a:avLst/>
          </a:prstGeom>
        </p:spPr>
        <p:txBody>
          <a:bodyPr wrap="square">
            <a:spAutoFit/>
          </a:bodyPr>
          <a:lstStyle/>
          <a:p>
            <a:pPr algn="ctr"/>
            <a:r>
              <a:rPr lang="fr-CH" sz="3600" b="1" dirty="0" err="1">
                <a:latin typeface="Arial" pitchFamily="34" charset="0"/>
                <a:cs typeface="Arial" pitchFamily="34" charset="0"/>
              </a:rPr>
              <a:t>Ovronnaz</a:t>
            </a:r>
            <a:r>
              <a:rPr lang="fr-CH" sz="3600" b="1" dirty="0">
                <a:latin typeface="Arial" pitchFamily="34" charset="0"/>
                <a:cs typeface="Arial" pitchFamily="34" charset="0"/>
              </a:rPr>
              <a:t> 2017</a:t>
            </a:r>
          </a:p>
          <a:p>
            <a:pPr algn="ctr"/>
            <a:endParaRPr lang="fr-CH" sz="3600" b="1" dirty="0">
              <a:latin typeface="Arial" pitchFamily="34" charset="0"/>
              <a:cs typeface="Arial" pitchFamily="34" charset="0"/>
            </a:endParaRPr>
          </a:p>
          <a:p>
            <a:endParaRPr lang="fr-CH" sz="3200" dirty="0"/>
          </a:p>
        </p:txBody>
      </p:sp>
      <p:sp>
        <p:nvSpPr>
          <p:cNvPr id="7" name="Titre 1"/>
          <p:cNvSpPr txBox="1">
            <a:spLocks/>
          </p:cNvSpPr>
          <p:nvPr/>
        </p:nvSpPr>
        <p:spPr>
          <a:xfrm>
            <a:off x="-35227" y="-156466"/>
            <a:ext cx="9179227" cy="1524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a:ln w="18415" cmpd="sng">
                  <a:solidFill>
                    <a:srgbClr val="FFFFFF"/>
                  </a:solidFill>
                  <a:prstDash val="solid"/>
                </a:ln>
                <a:solidFill>
                  <a:srgbClr val="FFFFFF"/>
                </a:solidFill>
                <a:effectLst>
                  <a:outerShdw blurRad="63500" dir="3600000" algn="tl" rotWithShape="0">
                    <a:srgbClr val="000000">
                      <a:alpha val="70000"/>
                    </a:srgbClr>
                  </a:outerShdw>
                </a:effectLst>
              </a:rPr>
              <a:t>	Juniors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33217" y="3311400"/>
            <a:ext cx="3091637" cy="2318728"/>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308375" y="3311400"/>
            <a:ext cx="3091640" cy="2318729"/>
          </a:xfrm>
          <a:prstGeom prst="rect">
            <a:avLst/>
          </a:prstGeom>
        </p:spPr>
      </p:pic>
      <p:pic>
        <p:nvPicPr>
          <p:cNvPr id="9" name="Espace réservé du contenu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Juniors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595021"/>
            <a:ext cx="8001056" cy="523220"/>
          </a:xfrm>
          <a:prstGeom prst="rect">
            <a:avLst/>
          </a:prstGeom>
          <a:noFill/>
        </p:spPr>
        <p:txBody>
          <a:bodyPr wrap="square" rtlCol="0">
            <a:spAutoFit/>
          </a:bodyPr>
          <a:lstStyle/>
          <a:p>
            <a:pPr algn="ctr"/>
            <a:r>
              <a:rPr lang="fr-CH" sz="2800" b="1" i="1" dirty="0"/>
              <a:t>Schweizer </a:t>
            </a:r>
            <a:r>
              <a:rPr lang="fr-CH" sz="2800" b="1" i="1" dirty="0" err="1"/>
              <a:t>Nati</a:t>
            </a:r>
            <a:r>
              <a:rPr lang="fr-CH" sz="2800" b="1" i="1" dirty="0"/>
              <a:t> </a:t>
            </a:r>
            <a:r>
              <a:rPr lang="fr-CH" sz="2800" b="1" i="1" dirty="0" err="1"/>
              <a:t>trainiert</a:t>
            </a:r>
            <a:r>
              <a:rPr lang="fr-CH" sz="2800" b="1" i="1" dirty="0"/>
              <a:t> </a:t>
            </a:r>
            <a:r>
              <a:rPr lang="fr-CH" sz="2800" b="1" i="1" dirty="0" err="1"/>
              <a:t>Junioren</a:t>
            </a:r>
            <a:endParaRPr lang="fr-CH" sz="2800" b="1" i="1" dirty="0"/>
          </a:p>
        </p:txBody>
      </p:sp>
      <p:sp>
        <p:nvSpPr>
          <p:cNvPr id="6" name="Rectangle 5"/>
          <p:cNvSpPr/>
          <p:nvPr/>
        </p:nvSpPr>
        <p:spPr>
          <a:xfrm>
            <a:off x="785786" y="1394966"/>
            <a:ext cx="7786742" cy="1446550"/>
          </a:xfrm>
          <a:prstGeom prst="rect">
            <a:avLst/>
          </a:prstGeom>
        </p:spPr>
        <p:txBody>
          <a:bodyPr wrap="square">
            <a:spAutoFit/>
          </a:bodyPr>
          <a:lstStyle/>
          <a:p>
            <a:pPr algn="ctr"/>
            <a:r>
              <a:rPr lang="fr-CH" sz="3200" b="1" dirty="0">
                <a:latin typeface="Arial" pitchFamily="34" charset="0"/>
                <a:cs typeface="Arial" pitchFamily="34" charset="0"/>
              </a:rPr>
              <a:t> </a:t>
            </a:r>
          </a:p>
          <a:p>
            <a:pPr>
              <a:buFont typeface="Courier New" pitchFamily="49" charset="0"/>
              <a:buChar char="o"/>
            </a:pPr>
            <a:endParaRPr lang="fr-CH" sz="2800" dirty="0"/>
          </a:p>
          <a:p>
            <a:endParaRPr lang="fr-CH" sz="2800" dirty="0"/>
          </a:p>
        </p:txBody>
      </p:sp>
      <p:sp>
        <p:nvSpPr>
          <p:cNvPr id="11" name="Titre 1"/>
          <p:cNvSpPr txBox="1">
            <a:spLocks/>
          </p:cNvSpPr>
          <p:nvPr/>
        </p:nvSpPr>
        <p:spPr>
          <a:xfrm>
            <a:off x="-35227" y="-156466"/>
            <a:ext cx="9179227" cy="1524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a:ln w="18415" cmpd="sng">
                  <a:solidFill>
                    <a:srgbClr val="FFFFFF"/>
                  </a:solidFill>
                  <a:prstDash val="solid"/>
                </a:ln>
                <a:solidFill>
                  <a:srgbClr val="FFFFFF"/>
                </a:solidFill>
                <a:effectLst>
                  <a:outerShdw blurRad="63500" dir="3600000" algn="tl" rotWithShape="0">
                    <a:srgbClr val="000000">
                      <a:alpha val="70000"/>
                    </a:srgbClr>
                  </a:outerShdw>
                </a:effectLst>
              </a:rPr>
              <a:t>	Juniors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 y="2149495"/>
            <a:ext cx="8970264" cy="4319016"/>
          </a:xfrm>
          <a:prstGeom prst="rect">
            <a:avLst/>
          </a:prstGeom>
        </p:spPr>
      </p:pic>
      <p:pic>
        <p:nvPicPr>
          <p:cNvPr id="9" name="Espace réservé du contenu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spTree>
    <p:extLst>
      <p:ext uri="{BB962C8B-B14F-4D97-AF65-F5344CB8AC3E}">
        <p14:creationId xmlns:p14="http://schemas.microsoft.com/office/powerpoint/2010/main" val="13643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Juniors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595021"/>
            <a:ext cx="8001056" cy="523220"/>
          </a:xfrm>
          <a:prstGeom prst="rect">
            <a:avLst/>
          </a:prstGeom>
          <a:noFill/>
        </p:spPr>
        <p:txBody>
          <a:bodyPr wrap="square" rtlCol="0">
            <a:spAutoFit/>
          </a:bodyPr>
          <a:lstStyle/>
          <a:p>
            <a:endParaRPr lang="fr-CH" sz="2800" dirty="0"/>
          </a:p>
        </p:txBody>
      </p:sp>
      <p:sp>
        <p:nvSpPr>
          <p:cNvPr id="6" name="Rectangle 5"/>
          <p:cNvSpPr/>
          <p:nvPr/>
        </p:nvSpPr>
        <p:spPr>
          <a:xfrm>
            <a:off x="785786" y="1394966"/>
            <a:ext cx="7786742" cy="1446550"/>
          </a:xfrm>
          <a:prstGeom prst="rect">
            <a:avLst/>
          </a:prstGeom>
        </p:spPr>
        <p:txBody>
          <a:bodyPr wrap="square">
            <a:spAutoFit/>
          </a:bodyPr>
          <a:lstStyle/>
          <a:p>
            <a:pPr algn="ctr"/>
            <a:r>
              <a:rPr lang="fr-CH" sz="3200" b="1" dirty="0">
                <a:latin typeface="Arial" pitchFamily="34" charset="0"/>
                <a:cs typeface="Arial" pitchFamily="34" charset="0"/>
              </a:rPr>
              <a:t> Compétition</a:t>
            </a:r>
          </a:p>
          <a:p>
            <a:pPr>
              <a:buFont typeface="Courier New" pitchFamily="49" charset="0"/>
              <a:buChar char="o"/>
            </a:pPr>
            <a:endParaRPr lang="fr-CH" sz="2800" dirty="0"/>
          </a:p>
          <a:p>
            <a:endParaRPr lang="fr-CH" sz="2800" dirty="0"/>
          </a:p>
        </p:txBody>
      </p:sp>
      <p:sp>
        <p:nvSpPr>
          <p:cNvPr id="11" name="Titre 1"/>
          <p:cNvSpPr txBox="1">
            <a:spLocks/>
          </p:cNvSpPr>
          <p:nvPr/>
        </p:nvSpPr>
        <p:spPr>
          <a:xfrm>
            <a:off x="-35227" y="-156466"/>
            <a:ext cx="9179227" cy="1524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a:ln w="18415" cmpd="sng">
                  <a:solidFill>
                    <a:srgbClr val="FFFFFF"/>
                  </a:solidFill>
                  <a:prstDash val="solid"/>
                </a:ln>
                <a:solidFill>
                  <a:srgbClr val="FFFFFF"/>
                </a:solidFill>
                <a:effectLst>
                  <a:outerShdw blurRad="63500" dir="3600000" algn="tl" rotWithShape="0">
                    <a:srgbClr val="000000">
                      <a:alpha val="70000"/>
                    </a:srgbClr>
                  </a:outerShdw>
                </a:effectLst>
              </a:rPr>
              <a:t>	Juniors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2118241"/>
            <a:ext cx="6448512" cy="4504334"/>
          </a:xfrm>
          <a:prstGeom prst="rect">
            <a:avLst/>
          </a:prstGeom>
        </p:spPr>
      </p:pic>
      <p:pic>
        <p:nvPicPr>
          <p:cNvPr id="8" name="Espace réservé du contenu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spTree>
    <p:extLst>
      <p:ext uri="{BB962C8B-B14F-4D97-AF65-F5344CB8AC3E}">
        <p14:creationId xmlns:p14="http://schemas.microsoft.com/office/powerpoint/2010/main" val="1276977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Sponsors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7" name="ZoneTexte 6"/>
          <p:cNvSpPr txBox="1"/>
          <p:nvPr/>
        </p:nvSpPr>
        <p:spPr>
          <a:xfrm>
            <a:off x="3111511" y="1507575"/>
            <a:ext cx="2920978" cy="523220"/>
          </a:xfrm>
          <a:prstGeom prst="rect">
            <a:avLst/>
          </a:prstGeom>
          <a:noFill/>
        </p:spPr>
        <p:txBody>
          <a:bodyPr wrap="square" rtlCol="0">
            <a:spAutoFit/>
          </a:bodyPr>
          <a:lstStyle/>
          <a:p>
            <a:r>
              <a:rPr lang="fr-CH" sz="2800" dirty="0"/>
              <a:t>Sponsors 2017</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 name="Titre 1"/>
          <p:cNvSpPr txBox="1">
            <a:spLocks/>
          </p:cNvSpPr>
          <p:nvPr/>
        </p:nvSpPr>
        <p:spPr>
          <a:xfrm>
            <a:off x="-35227" y="-170113"/>
            <a:ext cx="9179227" cy="1524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Sponsors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 name="Espace réservé du contenu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pic>
        <p:nvPicPr>
          <p:cNvPr id="5" name="Image 4">
            <a:extLst>
              <a:ext uri="{FF2B5EF4-FFF2-40B4-BE49-F238E27FC236}">
                <a16:creationId xmlns:a16="http://schemas.microsoft.com/office/drawing/2014/main" id="{97C37947-9440-4377-86CE-7AF871094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41537"/>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63774"/>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trésorier</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Espace réservé du contenu 4">
            <a:extLst>
              <a:ext uri="{FF2B5EF4-FFF2-40B4-BE49-F238E27FC236}">
                <a16:creationId xmlns:a16="http://schemas.microsoft.com/office/drawing/2014/main" id="{0BB8DE08-565B-4DEC-AF56-2436BD5C6B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2878" y="2132856"/>
            <a:ext cx="3898244" cy="3767138"/>
          </a:xfrm>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8" name="Titre 1"/>
          <p:cNvSpPr txBox="1">
            <a:spLocks/>
          </p:cNvSpPr>
          <p:nvPr/>
        </p:nvSpPr>
        <p:spPr>
          <a:xfrm>
            <a:off x="-35227" y="-170113"/>
            <a:ext cx="9179227" cy="1524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Rapport du trésorier</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Espace réservé du contenu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5A71D34-AB8B-40FA-B91D-1156A969D404}"/>
              </a:ext>
            </a:extLst>
          </p:cNvPr>
          <p:cNvPicPr>
            <a:picLocks noChangeAspect="1"/>
          </p:cNvPicPr>
          <p:nvPr/>
        </p:nvPicPr>
        <p:blipFill rotWithShape="1">
          <a:blip r:embed="rId3"/>
          <a:srcRect b="1542"/>
          <a:stretch/>
        </p:blipFill>
        <p:spPr>
          <a:xfrm>
            <a:off x="251520" y="1389030"/>
            <a:ext cx="6201266" cy="2798422"/>
          </a:xfrm>
          <a:prstGeom prst="rect">
            <a:avLst/>
          </a:prstGeom>
        </p:spPr>
      </p:pic>
      <p:sp>
        <p:nvSpPr>
          <p:cNvPr id="2" name="Titre 1"/>
          <p:cNvSpPr>
            <a:spLocks noGrp="1"/>
          </p:cNvSpPr>
          <p:nvPr>
            <p:ph type="title"/>
          </p:nvPr>
        </p:nvSpPr>
        <p:spPr>
          <a:xfrm>
            <a:off x="0" y="-81886"/>
            <a:ext cx="9144000" cy="1357298"/>
          </a:xfrm>
        </p:spPr>
        <p:style>
          <a:lnRef idx="1">
            <a:schemeClr val="accent1"/>
          </a:lnRef>
          <a:fillRef idx="3">
            <a:schemeClr val="accent1"/>
          </a:fillRef>
          <a:effectRef idx="2">
            <a:schemeClr val="accent1"/>
          </a:effectRef>
          <a:fontRef idx="minor">
            <a:schemeClr val="lt1"/>
          </a:fontRef>
        </p:style>
        <p:txBody>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Rapport du trésorier</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Espace réservé du contenu 8"/>
          <p:cNvSpPr>
            <a:spLocks noGrp="1"/>
          </p:cNvSpPr>
          <p:nvPr>
            <p:ph idx="1"/>
          </p:nvPr>
        </p:nvSpPr>
        <p:spPr>
          <a:xfrm>
            <a:off x="6662597" y="1389030"/>
            <a:ext cx="2193879" cy="920116"/>
          </a:xfrm>
        </p:spPr>
        <p:txBody>
          <a:bodyPr>
            <a:normAutofit/>
          </a:bodyPr>
          <a:lstStyle/>
          <a:p>
            <a:pPr marL="0" indent="0">
              <a:buNone/>
            </a:pPr>
            <a:r>
              <a:rPr lang="fr-FR" sz="2400" b="1" dirty="0">
                <a:solidFill>
                  <a:schemeClr val="tx1"/>
                </a:solidFill>
              </a:rPr>
              <a:t>Bilan au 31.12.2017</a:t>
            </a:r>
            <a:endParaRPr lang="fr-CH" sz="2400" b="1" dirty="0">
              <a:solidFill>
                <a:schemeClr val="tx1"/>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pic>
        <p:nvPicPr>
          <p:cNvPr id="10" name="Espace réservé du contenu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pic>
        <p:nvPicPr>
          <p:cNvPr id="12" name="Image 11">
            <a:extLst>
              <a:ext uri="{FF2B5EF4-FFF2-40B4-BE49-F238E27FC236}">
                <a16:creationId xmlns:a16="http://schemas.microsoft.com/office/drawing/2014/main" id="{09B046B9-F5B6-47E9-8CEA-7B308C2B4486}"/>
              </a:ext>
            </a:extLst>
          </p:cNvPr>
          <p:cNvPicPr>
            <a:picLocks noChangeAspect="1"/>
          </p:cNvPicPr>
          <p:nvPr/>
        </p:nvPicPr>
        <p:blipFill rotWithShape="1">
          <a:blip r:embed="rId5"/>
          <a:srcRect l="3080" r="5058" b="4075"/>
          <a:stretch/>
        </p:blipFill>
        <p:spPr>
          <a:xfrm>
            <a:off x="3167844" y="3876495"/>
            <a:ext cx="5688632" cy="27451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p:spPr>
        <p:style>
          <a:lnRef idx="0">
            <a:schemeClr val="accent1"/>
          </a:lnRef>
          <a:fillRef idx="3">
            <a:schemeClr val="accent1"/>
          </a:fillRef>
          <a:effectRef idx="3">
            <a:schemeClr val="accent1"/>
          </a:effectRef>
          <a:fontRef idx="minor">
            <a:schemeClr val="lt1"/>
          </a:fontRef>
        </p:style>
        <p:txBody>
          <a:bodyPr/>
          <a:lstStyle/>
          <a:p>
            <a:r>
              <a:rPr lang="fr-CH" dirty="0">
                <a:ln w="18415" cmpd="sng">
                  <a:solidFill>
                    <a:srgbClr val="FFFFFF"/>
                  </a:solidFill>
                  <a:prstDash val="solid"/>
                </a:ln>
                <a:solidFill>
                  <a:schemeClr val="bg2"/>
                </a:solidFill>
                <a:effectLst>
                  <a:outerShdw blurRad="63500" dir="3600000" algn="tl" rotWithShape="0">
                    <a:srgbClr val="000000">
                      <a:alpha val="70000"/>
                    </a:srgbClr>
                  </a:outerShdw>
                </a:effectLst>
              </a:rPr>
              <a:t>	</a:t>
            </a:r>
            <a:r>
              <a:rPr lang="fr-CH" dirty="0">
                <a:ln w="18415" cmpd="sng">
                  <a:solidFill>
                    <a:srgbClr val="FFFFFF"/>
                  </a:solidFill>
                  <a:prstDash val="solid"/>
                </a:ln>
                <a:solidFill>
                  <a:schemeClr val="tx2">
                    <a:lumMod val="20000"/>
                    <a:lumOff val="80000"/>
                  </a:schemeClr>
                </a:solidFill>
                <a:effectLst>
                  <a:outerShdw blurRad="63500" dir="3600000" algn="tl" rotWithShape="0">
                    <a:srgbClr val="000000">
                      <a:alpha val="70000"/>
                    </a:srgbClr>
                  </a:outerShdw>
                </a:effectLst>
              </a:rPr>
              <a:t>Ordre du jour</a:t>
            </a:r>
            <a:endParaRPr lang="fr-FR" dirty="0">
              <a:ln w="18415" cmpd="sng">
                <a:solidFill>
                  <a:srgbClr val="FFFFFF"/>
                </a:solidFill>
                <a:prstDash val="solid"/>
              </a:ln>
              <a:solidFill>
                <a:schemeClr val="tx2">
                  <a:lumMod val="20000"/>
                  <a:lumOff val="80000"/>
                </a:schemeClr>
              </a:solidFill>
              <a:effectLst>
                <a:outerShdw blurRad="63500" dir="3600000" algn="tl" rotWithShape="0">
                  <a:srgbClr val="000000">
                    <a:alpha val="70000"/>
                  </a:srgbClr>
                </a:outerShdw>
              </a:effectLst>
            </a:endParaRPr>
          </a:p>
        </p:txBody>
      </p:sp>
      <p:pic>
        <p:nvPicPr>
          <p:cNvPr id="8" name="Espace réservé du contenu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12160" y="133566"/>
            <a:ext cx="2978666" cy="1063186"/>
          </a:xfrm>
        </p:spPr>
      </p:pic>
      <p:sp>
        <p:nvSpPr>
          <p:cNvPr id="7" name="ZoneTexte 6"/>
          <p:cNvSpPr txBox="1"/>
          <p:nvPr/>
        </p:nvSpPr>
        <p:spPr>
          <a:xfrm>
            <a:off x="395536" y="1628800"/>
            <a:ext cx="8429652" cy="5262979"/>
          </a:xfrm>
          <a:prstGeom prst="rect">
            <a:avLst/>
          </a:prstGeom>
          <a:noFill/>
        </p:spPr>
        <p:txBody>
          <a:bodyPr wrap="square" rtlCol="0">
            <a:spAutoFit/>
          </a:bodyPr>
          <a:lstStyle/>
          <a:p>
            <a:pPr>
              <a:buFont typeface="Courier New" pitchFamily="49" charset="0"/>
              <a:buChar char="o"/>
            </a:pPr>
            <a:r>
              <a:rPr lang="fr-CH" sz="2800" dirty="0"/>
              <a:t> Acceptation du P.V. de l’AGO 2017</a:t>
            </a:r>
          </a:p>
          <a:p>
            <a:pPr>
              <a:buFont typeface="Courier New" pitchFamily="49" charset="0"/>
              <a:buChar char="o"/>
            </a:pPr>
            <a:r>
              <a:rPr lang="fr-CH" sz="2800" dirty="0"/>
              <a:t> Rapport du président</a:t>
            </a:r>
          </a:p>
          <a:p>
            <a:pPr>
              <a:buFont typeface="Courier New" pitchFamily="49" charset="0"/>
              <a:buChar char="o"/>
            </a:pPr>
            <a:r>
              <a:rPr lang="fr-CH" sz="2800" dirty="0"/>
              <a:t> Rapport du responsable technique</a:t>
            </a:r>
          </a:p>
          <a:p>
            <a:pPr>
              <a:buFont typeface="Courier New" pitchFamily="49" charset="0"/>
              <a:buChar char="o"/>
            </a:pPr>
            <a:r>
              <a:rPr lang="fr-CH" sz="2800" dirty="0"/>
              <a:t> Rapport du responsable juniors</a:t>
            </a:r>
          </a:p>
          <a:p>
            <a:pPr>
              <a:buFont typeface="Courier New" pitchFamily="49" charset="0"/>
              <a:buChar char="o"/>
            </a:pPr>
            <a:r>
              <a:rPr lang="fr-CH" sz="2800" dirty="0"/>
              <a:t> Rapport « sponsors »</a:t>
            </a:r>
          </a:p>
          <a:p>
            <a:pPr>
              <a:buFont typeface="Courier New" pitchFamily="49" charset="0"/>
              <a:buChar char="o"/>
            </a:pPr>
            <a:r>
              <a:rPr lang="fr-CH" sz="2800" dirty="0"/>
              <a:t> Rapport du trésorier</a:t>
            </a:r>
          </a:p>
          <a:p>
            <a:pPr>
              <a:buFont typeface="Courier New" pitchFamily="49" charset="0"/>
              <a:buChar char="o"/>
            </a:pPr>
            <a:r>
              <a:rPr lang="fr-CH" sz="2800" dirty="0"/>
              <a:t> Rapport des vérificateurs aux comptes</a:t>
            </a:r>
          </a:p>
          <a:p>
            <a:pPr>
              <a:buFont typeface="Courier New" pitchFamily="49" charset="0"/>
              <a:buChar char="o"/>
            </a:pPr>
            <a:r>
              <a:rPr lang="fr-CH" sz="2800" dirty="0"/>
              <a:t> Acceptation des divers rapports</a:t>
            </a:r>
          </a:p>
          <a:p>
            <a:pPr>
              <a:buFont typeface="Courier New" pitchFamily="49" charset="0"/>
              <a:buChar char="o"/>
            </a:pPr>
            <a:r>
              <a:rPr lang="fr-CH" sz="2800" dirty="0"/>
              <a:t> Elections</a:t>
            </a:r>
          </a:p>
          <a:p>
            <a:pPr>
              <a:buFont typeface="Courier New" pitchFamily="49" charset="0"/>
              <a:buChar char="o"/>
            </a:pPr>
            <a:r>
              <a:rPr lang="fr-CH" sz="2800" dirty="0"/>
              <a:t> Perspectives 2017-2018</a:t>
            </a:r>
          </a:p>
          <a:p>
            <a:pPr>
              <a:buFont typeface="Courier New" pitchFamily="49" charset="0"/>
              <a:buChar char="o"/>
            </a:pPr>
            <a:r>
              <a:rPr lang="fr-CH" sz="2800" dirty="0"/>
              <a:t> Budget 2018</a:t>
            </a:r>
          </a:p>
          <a:p>
            <a:pPr>
              <a:buFont typeface="Courier New" pitchFamily="49" charset="0"/>
              <a:buChar char="o"/>
            </a:pPr>
            <a:endParaRPr lang="fr-CH"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p:spPr>
        <p:style>
          <a:lnRef idx="1">
            <a:schemeClr val="accent1"/>
          </a:lnRef>
          <a:fillRef idx="3">
            <a:schemeClr val="accent1"/>
          </a:fillRef>
          <a:effectRef idx="2">
            <a:schemeClr val="accent1"/>
          </a:effectRef>
          <a:fontRef idx="minor">
            <a:schemeClr val="lt1"/>
          </a:fontRef>
        </p:style>
        <p:txBody>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Rapport du trésorier</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Espace réservé du contenu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12160" y="116632"/>
            <a:ext cx="2978666" cy="1063186"/>
          </a:xfrm>
        </p:spPr>
      </p:pic>
      <p:sp>
        <p:nvSpPr>
          <p:cNvPr id="7" name="ZoneTexte 6"/>
          <p:cNvSpPr txBox="1"/>
          <p:nvPr/>
        </p:nvSpPr>
        <p:spPr>
          <a:xfrm>
            <a:off x="5220072" y="1340768"/>
            <a:ext cx="3063854" cy="830997"/>
          </a:xfrm>
          <a:prstGeom prst="rect">
            <a:avLst/>
          </a:prstGeom>
          <a:noFill/>
        </p:spPr>
        <p:txBody>
          <a:bodyPr wrap="square" rtlCol="0">
            <a:spAutoFit/>
          </a:bodyPr>
          <a:lstStyle/>
          <a:p>
            <a:pPr algn="ctr"/>
            <a:r>
              <a:rPr lang="fr-CH" sz="2400" b="1" dirty="0"/>
              <a:t>Pertes et profits au 31.12.2017</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D05813DB-1ABE-41C4-BCF2-4100D4D08A56}"/>
              </a:ext>
            </a:extLst>
          </p:cNvPr>
          <p:cNvPicPr>
            <a:picLocks noChangeAspect="1"/>
          </p:cNvPicPr>
          <p:nvPr/>
        </p:nvPicPr>
        <p:blipFill>
          <a:blip r:embed="rId4"/>
          <a:stretch>
            <a:fillRect/>
          </a:stretch>
        </p:blipFill>
        <p:spPr>
          <a:xfrm>
            <a:off x="202242" y="1340768"/>
            <a:ext cx="4009718" cy="5459771"/>
          </a:xfrm>
          <a:prstGeom prst="rect">
            <a:avLst/>
          </a:prstGeom>
        </p:spPr>
      </p:pic>
      <p:pic>
        <p:nvPicPr>
          <p:cNvPr id="9" name="Image 8">
            <a:extLst>
              <a:ext uri="{FF2B5EF4-FFF2-40B4-BE49-F238E27FC236}">
                <a16:creationId xmlns:a16="http://schemas.microsoft.com/office/drawing/2014/main" id="{3932D186-1BDF-4540-BDE6-9D50592FC11D}"/>
              </a:ext>
            </a:extLst>
          </p:cNvPr>
          <p:cNvPicPr>
            <a:picLocks noChangeAspect="1"/>
          </p:cNvPicPr>
          <p:nvPr/>
        </p:nvPicPr>
        <p:blipFill>
          <a:blip r:embed="rId5"/>
          <a:stretch>
            <a:fillRect/>
          </a:stretch>
        </p:blipFill>
        <p:spPr>
          <a:xfrm>
            <a:off x="4427984" y="2204864"/>
            <a:ext cx="4608512" cy="45956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p:spPr>
        <p:style>
          <a:lnRef idx="1">
            <a:schemeClr val="accent1"/>
          </a:lnRef>
          <a:fillRef idx="3">
            <a:schemeClr val="accent1"/>
          </a:fillRef>
          <a:effectRef idx="2">
            <a:schemeClr val="accent1"/>
          </a:effectRef>
          <a:fontRef idx="minor">
            <a:schemeClr val="lt1"/>
          </a:fontRef>
        </p:style>
        <p:txBody>
          <a:bodyPr>
            <a:normAutofit/>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Rapport des</a:t>
            </a:r>
            <a:b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vérificateurs aux comptes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 name="Espace réservé du conten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pic>
        <p:nvPicPr>
          <p:cNvPr id="8" name="Espace réservé du contenu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91680" y="1772816"/>
            <a:ext cx="5616624" cy="375611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p:spPr>
        <p:style>
          <a:lnRef idx="1">
            <a:schemeClr val="accent1"/>
          </a:lnRef>
          <a:fillRef idx="3">
            <a:schemeClr val="accent1"/>
          </a:fillRef>
          <a:effectRef idx="2">
            <a:schemeClr val="accent1"/>
          </a:effectRef>
          <a:fontRef idx="minor">
            <a:schemeClr val="lt1"/>
          </a:fontRef>
        </p:style>
        <p:txBody>
          <a:bodyPr>
            <a:normAutofit/>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Acceptation des divers </a:t>
            </a:r>
            <a:b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rapports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Espace réservé du conten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pic>
        <p:nvPicPr>
          <p:cNvPr id="6" name="Espace réservé du contenu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3708" y="2385227"/>
            <a:ext cx="5256584" cy="370762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52" y="-6860"/>
            <a:ext cx="9158952" cy="1524000"/>
          </a:xfrm>
        </p:spPr>
        <p:style>
          <a:lnRef idx="1">
            <a:schemeClr val="accent1"/>
          </a:lnRef>
          <a:fillRef idx="3">
            <a:schemeClr val="accent1"/>
          </a:fillRef>
          <a:effectRef idx="2">
            <a:schemeClr val="accent1"/>
          </a:effectRef>
          <a:fontRef idx="minor">
            <a:schemeClr val="lt1"/>
          </a:fontRef>
        </p:style>
        <p:txBody>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Elections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Espace réservé du contenu 9"/>
          <p:cNvSpPr>
            <a:spLocks noGrp="1"/>
          </p:cNvSpPr>
          <p:nvPr>
            <p:ph sz="half" idx="13"/>
          </p:nvPr>
        </p:nvSpPr>
        <p:spPr>
          <a:xfrm>
            <a:off x="4748242" y="1844824"/>
            <a:ext cx="3857652" cy="2166040"/>
          </a:xfrm>
        </p:spPr>
        <p:txBody>
          <a:bodyPr>
            <a:normAutofit/>
          </a:bodyPr>
          <a:lstStyle/>
          <a:p>
            <a:pPr defTabSz="914400">
              <a:spcBef>
                <a:spcPts val="0"/>
              </a:spcBef>
              <a:buFont typeface="Courier New" pitchFamily="49" charset="0"/>
              <a:buChar char="o"/>
            </a:pPr>
            <a:r>
              <a:rPr lang="fr-CH" sz="2400" dirty="0">
                <a:solidFill>
                  <a:schemeClr val="tx1"/>
                </a:solidFill>
              </a:rPr>
              <a:t>Elena</a:t>
            </a:r>
          </a:p>
          <a:p>
            <a:pPr lvl="1" defTabSz="914400">
              <a:spcBef>
                <a:spcPts val="0"/>
              </a:spcBef>
              <a:buFont typeface="Courier New" pitchFamily="49" charset="0"/>
              <a:buChar char="o"/>
            </a:pPr>
            <a:r>
              <a:rPr lang="fr-CH" sz="2400" dirty="0">
                <a:solidFill>
                  <a:schemeClr val="tx1"/>
                </a:solidFill>
              </a:rPr>
              <a:t>Secrétariat</a:t>
            </a:r>
          </a:p>
          <a:p>
            <a:pPr defTabSz="914400">
              <a:spcBef>
                <a:spcPts val="0"/>
              </a:spcBef>
              <a:buFont typeface="Courier New" pitchFamily="49" charset="0"/>
              <a:buChar char="o"/>
            </a:pPr>
            <a:r>
              <a:rPr lang="fr-CH" sz="2400" dirty="0">
                <a:solidFill>
                  <a:schemeClr val="tx1"/>
                </a:solidFill>
              </a:rPr>
              <a:t>Jacqueline</a:t>
            </a:r>
          </a:p>
          <a:p>
            <a:pPr lvl="1" defTabSz="914400">
              <a:spcBef>
                <a:spcPts val="0"/>
              </a:spcBef>
              <a:buFont typeface="Courier New" pitchFamily="49" charset="0"/>
              <a:buChar char="o"/>
            </a:pPr>
            <a:r>
              <a:rPr lang="fr-CH" sz="2400" dirty="0">
                <a:solidFill>
                  <a:schemeClr val="tx1"/>
                </a:solidFill>
              </a:rPr>
              <a:t> Sponsors</a:t>
            </a:r>
          </a:p>
          <a:p>
            <a:pPr defTabSz="914400">
              <a:buFont typeface="Courier New" pitchFamily="49" charset="0"/>
              <a:buChar char="o"/>
            </a:pPr>
            <a:endParaRPr lang="fr-CH" sz="2400" dirty="0">
              <a:solidFill>
                <a:schemeClr val="tx1"/>
              </a:solidFill>
            </a:endParaRPr>
          </a:p>
        </p:txBody>
      </p:sp>
      <p:sp>
        <p:nvSpPr>
          <p:cNvPr id="3" name="Espace réservé du contenu 2"/>
          <p:cNvSpPr>
            <a:spLocks noGrp="1"/>
          </p:cNvSpPr>
          <p:nvPr>
            <p:ph sz="quarter" idx="4"/>
          </p:nvPr>
        </p:nvSpPr>
        <p:spPr>
          <a:xfrm>
            <a:off x="2195736" y="3098800"/>
            <a:ext cx="3948238" cy="3759200"/>
          </a:xfrm>
        </p:spPr>
        <p:txBody>
          <a:bodyPr/>
          <a:lstStyle/>
          <a:p>
            <a:endParaRPr lang="fr-CH" dirty="0"/>
          </a:p>
        </p:txBody>
      </p:sp>
      <p:sp>
        <p:nvSpPr>
          <p:cNvPr id="8" name="ZoneTexte 7"/>
          <p:cNvSpPr txBox="1"/>
          <p:nvPr/>
        </p:nvSpPr>
        <p:spPr>
          <a:xfrm>
            <a:off x="533400" y="1623000"/>
            <a:ext cx="4214842" cy="4216539"/>
          </a:xfrm>
          <a:prstGeom prst="rect">
            <a:avLst/>
          </a:prstGeom>
          <a:noFill/>
        </p:spPr>
        <p:txBody>
          <a:bodyPr wrap="square" rtlCol="0">
            <a:spAutoFit/>
          </a:bodyPr>
          <a:lstStyle/>
          <a:p>
            <a:pPr>
              <a:buFont typeface="Courier New" pitchFamily="49" charset="0"/>
              <a:buChar char="o"/>
            </a:pPr>
            <a:r>
              <a:rPr lang="fr-CH" sz="2800" dirty="0"/>
              <a:t> </a:t>
            </a:r>
            <a:r>
              <a:rPr lang="fr-CH" sz="2400" dirty="0"/>
              <a:t>Mark</a:t>
            </a:r>
          </a:p>
          <a:p>
            <a:pPr lvl="1">
              <a:buFont typeface="Courier New" pitchFamily="49" charset="0"/>
              <a:buChar char="o"/>
            </a:pPr>
            <a:r>
              <a:rPr lang="fr-CH" sz="2400" dirty="0"/>
              <a:t> Président</a:t>
            </a:r>
          </a:p>
          <a:p>
            <a:pPr lvl="1">
              <a:buFont typeface="Courier New" pitchFamily="49" charset="0"/>
              <a:buChar char="o"/>
            </a:pPr>
            <a:r>
              <a:rPr lang="fr-CH" sz="2400" dirty="0"/>
              <a:t> </a:t>
            </a:r>
            <a:r>
              <a:rPr lang="fr-CH" sz="2400" dirty="0" err="1"/>
              <a:t>Resp</a:t>
            </a:r>
            <a:r>
              <a:rPr lang="fr-CH" sz="2400" dirty="0"/>
              <a:t>. juniors</a:t>
            </a:r>
          </a:p>
          <a:p>
            <a:pPr lvl="1">
              <a:buFont typeface="Courier New" pitchFamily="49" charset="0"/>
              <a:buChar char="o"/>
            </a:pPr>
            <a:r>
              <a:rPr lang="fr-CH" sz="2400" dirty="0"/>
              <a:t> </a:t>
            </a:r>
            <a:r>
              <a:rPr lang="fr-CH" sz="2400" dirty="0" err="1"/>
              <a:t>Resp</a:t>
            </a:r>
            <a:r>
              <a:rPr lang="fr-CH" sz="2400" dirty="0"/>
              <a:t>. technique</a:t>
            </a:r>
          </a:p>
          <a:p>
            <a:pPr>
              <a:buFont typeface="Courier New" pitchFamily="49" charset="0"/>
              <a:buChar char="o"/>
            </a:pPr>
            <a:r>
              <a:rPr lang="fr-CH" sz="2400" dirty="0"/>
              <a:t> François</a:t>
            </a:r>
          </a:p>
          <a:p>
            <a:pPr lvl="1">
              <a:buFont typeface="Courier New" pitchFamily="49" charset="0"/>
              <a:buChar char="o"/>
            </a:pPr>
            <a:r>
              <a:rPr lang="fr-CH" sz="2400" dirty="0"/>
              <a:t>Vice-président</a:t>
            </a:r>
          </a:p>
          <a:p>
            <a:pPr>
              <a:buFont typeface="Courier New" pitchFamily="49" charset="0"/>
              <a:buChar char="o"/>
            </a:pPr>
            <a:r>
              <a:rPr lang="fr-CH" sz="2400" dirty="0"/>
              <a:t> Benoît</a:t>
            </a:r>
          </a:p>
          <a:p>
            <a:pPr lvl="1">
              <a:buFont typeface="Courier New" pitchFamily="49" charset="0"/>
              <a:buChar char="o"/>
            </a:pPr>
            <a:r>
              <a:rPr lang="fr-CH" sz="2400" dirty="0"/>
              <a:t> Trésorerie / Comptabilité</a:t>
            </a:r>
          </a:p>
          <a:p>
            <a:pPr lvl="1">
              <a:buFont typeface="Courier New" pitchFamily="49" charset="0"/>
              <a:buChar char="o"/>
            </a:pPr>
            <a:r>
              <a:rPr lang="fr-CH" sz="2400" dirty="0"/>
              <a:t> Site Web</a:t>
            </a:r>
          </a:p>
          <a:p>
            <a:endParaRPr lang="fr-CH" sz="2400" dirty="0"/>
          </a:p>
        </p:txBody>
      </p:sp>
      <p:pic>
        <p:nvPicPr>
          <p:cNvPr id="6" name="Espace réservé du conten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88640"/>
            <a:ext cx="2978666" cy="1063186"/>
          </a:xfrm>
          <a:prstGeom prst="rect">
            <a:avLst/>
          </a:prstGeom>
        </p:spPr>
      </p:pic>
    </p:spTree>
    <p:extLst>
      <p:ext uri="{BB962C8B-B14F-4D97-AF65-F5344CB8AC3E}">
        <p14:creationId xmlns:p14="http://schemas.microsoft.com/office/powerpoint/2010/main" val="1511217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63774"/>
            <a:ext cx="9144000" cy="1357298"/>
          </a:xfrm>
        </p:spPr>
        <p:style>
          <a:lnRef idx="1">
            <a:schemeClr val="accent1"/>
          </a:lnRef>
          <a:fillRef idx="3">
            <a:schemeClr val="accent1"/>
          </a:fillRef>
          <a:effectRef idx="2">
            <a:schemeClr val="accent1"/>
          </a:effectRef>
          <a:fontRef idx="minor">
            <a:schemeClr val="lt1"/>
          </a:fontRef>
        </p:style>
        <p:txBody>
          <a:bodyPr>
            <a:normAutofit/>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Elections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Espace réservé du contenu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2492896"/>
            <a:ext cx="5390692" cy="3375921"/>
          </a:xfrm>
        </p:spPr>
      </p:pic>
      <p:sp>
        <p:nvSpPr>
          <p:cNvPr id="6" name="ZoneTexte 5"/>
          <p:cNvSpPr txBox="1"/>
          <p:nvPr/>
        </p:nvSpPr>
        <p:spPr>
          <a:xfrm>
            <a:off x="500034" y="1857364"/>
            <a:ext cx="6286544" cy="523220"/>
          </a:xfrm>
          <a:prstGeom prst="rect">
            <a:avLst/>
          </a:prstGeom>
          <a:noFill/>
        </p:spPr>
        <p:txBody>
          <a:bodyPr wrap="square" rtlCol="0">
            <a:spAutoFit/>
          </a:bodyPr>
          <a:lstStyle/>
          <a:p>
            <a:pPr>
              <a:buFont typeface="Courier New" pitchFamily="49" charset="0"/>
              <a:buChar char="o"/>
            </a:pPr>
            <a:r>
              <a:rPr lang="fr-CH" sz="2800" dirty="0"/>
              <a:t> Deux vérificateurs aux comptes</a:t>
            </a:r>
          </a:p>
        </p:txBody>
      </p:sp>
      <p:pic>
        <p:nvPicPr>
          <p:cNvPr id="7" name="Espace réservé du contenu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0450"/>
            <a:ext cx="2978666" cy="106318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p:spPr>
        <p:style>
          <a:lnRef idx="1">
            <a:schemeClr val="accent1"/>
          </a:lnRef>
          <a:fillRef idx="3">
            <a:schemeClr val="accent1"/>
          </a:fillRef>
          <a:effectRef idx="2">
            <a:schemeClr val="accent1"/>
          </a:effectRef>
          <a:fontRef idx="minor">
            <a:schemeClr val="lt1"/>
          </a:fontRef>
        </p:style>
        <p:txBody>
          <a:bodyPr>
            <a:normAutofit/>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Perspectives 2018-2019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Espace réservé du contenu 2"/>
          <p:cNvSpPr>
            <a:spLocks noGrp="1"/>
          </p:cNvSpPr>
          <p:nvPr>
            <p:ph idx="1"/>
          </p:nvPr>
        </p:nvSpPr>
        <p:spPr>
          <a:xfrm>
            <a:off x="827584" y="5085184"/>
            <a:ext cx="6554867" cy="2183494"/>
          </a:xfrm>
        </p:spPr>
        <p:txBody>
          <a:bodyPr/>
          <a:lstStyle/>
          <a:p>
            <a:pPr marL="0" indent="0">
              <a:buNone/>
            </a:pPr>
            <a:r>
              <a:rPr lang="fr-CH" dirty="0"/>
              <a:t> </a:t>
            </a:r>
          </a:p>
        </p:txBody>
      </p:sp>
      <p:sp>
        <p:nvSpPr>
          <p:cNvPr id="5" name="ZoneTexte 4"/>
          <p:cNvSpPr txBox="1"/>
          <p:nvPr/>
        </p:nvSpPr>
        <p:spPr>
          <a:xfrm>
            <a:off x="642910" y="1595020"/>
            <a:ext cx="8001056" cy="3600986"/>
          </a:xfrm>
          <a:prstGeom prst="rect">
            <a:avLst/>
          </a:prstGeom>
          <a:noFill/>
        </p:spPr>
        <p:txBody>
          <a:bodyPr wrap="square" rtlCol="0">
            <a:spAutoFit/>
          </a:bodyPr>
          <a:lstStyle/>
          <a:p>
            <a:pPr algn="ctr"/>
            <a:r>
              <a:rPr lang="fr-CH" sz="3200" b="1" dirty="0">
                <a:latin typeface="Arial" pitchFamily="34" charset="0"/>
                <a:cs typeface="Arial" pitchFamily="34" charset="0"/>
              </a:rPr>
              <a:t>Activités</a:t>
            </a:r>
          </a:p>
          <a:p>
            <a:pPr>
              <a:buFont typeface="Courier New" pitchFamily="49" charset="0"/>
              <a:buChar char="o"/>
            </a:pPr>
            <a:endParaRPr lang="fr-CH" sz="2800" dirty="0"/>
          </a:p>
          <a:p>
            <a:pPr>
              <a:buFont typeface="Courier New" pitchFamily="49" charset="0"/>
              <a:buChar char="o"/>
            </a:pPr>
            <a:r>
              <a:rPr lang="fr-CH" sz="2800" dirty="0"/>
              <a:t> Organisation et horaires des cours similaires</a:t>
            </a:r>
          </a:p>
          <a:p>
            <a:pPr>
              <a:buFont typeface="Courier New" pitchFamily="49" charset="0"/>
              <a:buChar char="o"/>
            </a:pPr>
            <a:r>
              <a:rPr lang="fr-CH" sz="2800" dirty="0"/>
              <a:t> Journée du sport dimanche 2 sept 2018</a:t>
            </a:r>
          </a:p>
          <a:p>
            <a:pPr>
              <a:buFont typeface="Courier New" pitchFamily="49" charset="0"/>
              <a:buChar char="o"/>
            </a:pPr>
            <a:r>
              <a:rPr lang="fr-CH" sz="2800" dirty="0"/>
              <a:t> Camp d’</a:t>
            </a:r>
            <a:r>
              <a:rPr lang="fr-CH" sz="2800" dirty="0" err="1"/>
              <a:t>Ovronnaz</a:t>
            </a:r>
            <a:r>
              <a:rPr lang="fr-CH" sz="2800" dirty="0"/>
              <a:t> : 26-28 octobre 2018</a:t>
            </a:r>
          </a:p>
          <a:p>
            <a:pPr>
              <a:buFont typeface="Courier New" pitchFamily="49" charset="0"/>
              <a:buChar char="o"/>
            </a:pPr>
            <a:r>
              <a:rPr lang="fr-CH" sz="2800" dirty="0"/>
              <a:t> Tournoi interne samedi 16 juin 2018</a:t>
            </a:r>
          </a:p>
          <a:p>
            <a:pPr>
              <a:buFont typeface="Courier New" pitchFamily="49" charset="0"/>
              <a:buChar char="o"/>
            </a:pPr>
            <a:r>
              <a:rPr lang="fr-CH" sz="2800" dirty="0"/>
              <a:t> Tournoi de doubles 24-25  novembre 2018</a:t>
            </a:r>
          </a:p>
          <a:p>
            <a:pPr>
              <a:buFont typeface="Courier New" pitchFamily="49" charset="0"/>
              <a:buChar char="o"/>
            </a:pPr>
            <a:r>
              <a:rPr lang="fr-CH" sz="2800" dirty="0"/>
              <a:t> Soirée du 40</a:t>
            </a:r>
            <a:r>
              <a:rPr lang="fr-CH" sz="2800" baseline="30000" dirty="0"/>
              <a:t>ème</a:t>
            </a:r>
            <a:r>
              <a:rPr lang="fr-CH" sz="2800" dirty="0"/>
              <a:t> anniversaire du club ?</a:t>
            </a:r>
          </a:p>
        </p:txBody>
      </p:sp>
      <p:pic>
        <p:nvPicPr>
          <p:cNvPr id="6" name="Espace réservé du conten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spTree>
    <p:extLst>
      <p:ext uri="{BB962C8B-B14F-4D97-AF65-F5344CB8AC3E}">
        <p14:creationId xmlns:p14="http://schemas.microsoft.com/office/powerpoint/2010/main" val="2005207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p:spPr>
        <p:style>
          <a:lnRef idx="1">
            <a:schemeClr val="accent1"/>
          </a:lnRef>
          <a:fillRef idx="3">
            <a:schemeClr val="accent1"/>
          </a:fillRef>
          <a:effectRef idx="2">
            <a:schemeClr val="accent1"/>
          </a:effectRef>
          <a:fontRef idx="minor">
            <a:schemeClr val="lt1"/>
          </a:fontRef>
        </p:style>
        <p:txBody>
          <a:bodyPr>
            <a:normAutofit/>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Perspectives 2018-2019</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Espace réservé du contenu 2"/>
          <p:cNvSpPr>
            <a:spLocks noGrp="1"/>
          </p:cNvSpPr>
          <p:nvPr>
            <p:ph idx="1"/>
          </p:nvPr>
        </p:nvSpPr>
        <p:spPr/>
        <p:txBody>
          <a:bodyPr/>
          <a:lstStyle/>
          <a:p>
            <a:endParaRPr lang="fr-CH" dirty="0"/>
          </a:p>
        </p:txBody>
      </p:sp>
      <p:sp>
        <p:nvSpPr>
          <p:cNvPr id="5" name="ZoneTexte 4"/>
          <p:cNvSpPr txBox="1"/>
          <p:nvPr/>
        </p:nvSpPr>
        <p:spPr>
          <a:xfrm>
            <a:off x="642910" y="1785926"/>
            <a:ext cx="8001056" cy="3108543"/>
          </a:xfrm>
          <a:prstGeom prst="rect">
            <a:avLst/>
          </a:prstGeom>
          <a:noFill/>
        </p:spPr>
        <p:txBody>
          <a:bodyPr wrap="square" rtlCol="0">
            <a:spAutoFit/>
          </a:bodyPr>
          <a:lstStyle/>
          <a:p>
            <a:pPr algn="ctr"/>
            <a:r>
              <a:rPr lang="fr-CH" sz="2800" b="1" dirty="0">
                <a:latin typeface="Arial" pitchFamily="34" charset="0"/>
                <a:cs typeface="Arial" pitchFamily="34" charset="0"/>
              </a:rPr>
              <a:t>Interclubs</a:t>
            </a:r>
            <a:br>
              <a:rPr lang="fr-CH" sz="2800" b="1" dirty="0">
                <a:latin typeface="Arial" pitchFamily="34" charset="0"/>
                <a:cs typeface="Arial" pitchFamily="34" charset="0"/>
              </a:rPr>
            </a:br>
            <a:endParaRPr lang="fr-CH" sz="2800" dirty="0"/>
          </a:p>
          <a:p>
            <a:pPr>
              <a:buFont typeface="Courier New" pitchFamily="49" charset="0"/>
              <a:buChar char="o"/>
            </a:pPr>
            <a:r>
              <a:rPr lang="fr-CH" sz="2800" dirty="0"/>
              <a:t> Equipes interclubs</a:t>
            </a:r>
          </a:p>
          <a:p>
            <a:pPr lvl="1">
              <a:buFont typeface="Courier New" pitchFamily="49" charset="0"/>
              <a:buChar char="o"/>
            </a:pPr>
            <a:r>
              <a:rPr lang="fr-CH" sz="2800" dirty="0"/>
              <a:t> Versoix 1 en 3</a:t>
            </a:r>
            <a:r>
              <a:rPr lang="fr-CH" sz="2800" baseline="30000" dirty="0"/>
              <a:t>ème</a:t>
            </a:r>
            <a:r>
              <a:rPr lang="fr-CH" sz="2800" dirty="0"/>
              <a:t> ligue</a:t>
            </a:r>
          </a:p>
          <a:p>
            <a:pPr lvl="1">
              <a:buFont typeface="Courier New" pitchFamily="49" charset="0"/>
              <a:buChar char="o"/>
            </a:pPr>
            <a:r>
              <a:rPr lang="fr-CH" sz="2800" dirty="0"/>
              <a:t> Versoix 2 en 4</a:t>
            </a:r>
            <a:r>
              <a:rPr lang="fr-CH" sz="2800" baseline="30000" dirty="0"/>
              <a:t>ème</a:t>
            </a:r>
            <a:r>
              <a:rPr lang="fr-CH" sz="2800" dirty="0"/>
              <a:t> ligue</a:t>
            </a:r>
          </a:p>
          <a:p>
            <a:pPr lvl="1">
              <a:buFont typeface="Courier New" pitchFamily="49" charset="0"/>
              <a:buChar char="o"/>
            </a:pPr>
            <a:r>
              <a:rPr lang="fr-CH" sz="2800" dirty="0"/>
              <a:t> Intégrer les juniors</a:t>
            </a:r>
          </a:p>
          <a:p>
            <a:pPr lvl="2">
              <a:buFont typeface="Courier New" pitchFamily="49" charset="0"/>
              <a:buChar char="o"/>
            </a:pPr>
            <a:endParaRPr lang="fr-CH" sz="2800" dirty="0"/>
          </a:p>
        </p:txBody>
      </p:sp>
      <p:pic>
        <p:nvPicPr>
          <p:cNvPr id="6" name="Espace réservé du conten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spTree>
    <p:extLst>
      <p:ext uri="{BB962C8B-B14F-4D97-AF65-F5344CB8AC3E}">
        <p14:creationId xmlns:p14="http://schemas.microsoft.com/office/powerpoint/2010/main" val="3261077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p:spPr>
        <p:style>
          <a:lnRef idx="1">
            <a:schemeClr val="accent1"/>
          </a:lnRef>
          <a:fillRef idx="3">
            <a:schemeClr val="accent1"/>
          </a:fillRef>
          <a:effectRef idx="2">
            <a:schemeClr val="accent1"/>
          </a:effectRef>
          <a:fontRef idx="minor">
            <a:schemeClr val="lt1"/>
          </a:fontRef>
        </p:style>
        <p:txBody>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Rapport du trésorier</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Espace réservé du contenu 7"/>
          <p:cNvSpPr>
            <a:spLocks noGrp="1"/>
          </p:cNvSpPr>
          <p:nvPr>
            <p:ph idx="1"/>
          </p:nvPr>
        </p:nvSpPr>
        <p:spPr>
          <a:xfrm>
            <a:off x="533400" y="533399"/>
            <a:ext cx="11263974" cy="7889577"/>
          </a:xfrm>
        </p:spPr>
        <p:txBody>
          <a:bodyPr/>
          <a:lstStyle/>
          <a:p>
            <a:pPr marL="0" indent="0">
              <a:buNone/>
            </a:pPr>
            <a:endParaRPr lang="fr-CH"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 name="ZoneTexte 6"/>
          <p:cNvSpPr txBox="1"/>
          <p:nvPr/>
        </p:nvSpPr>
        <p:spPr>
          <a:xfrm>
            <a:off x="5582646" y="2089140"/>
            <a:ext cx="2631806" cy="523220"/>
          </a:xfrm>
          <a:prstGeom prst="rect">
            <a:avLst/>
          </a:prstGeom>
          <a:noFill/>
        </p:spPr>
        <p:txBody>
          <a:bodyPr wrap="square" rtlCol="0">
            <a:spAutoFit/>
          </a:bodyPr>
          <a:lstStyle/>
          <a:p>
            <a:r>
              <a:rPr lang="fr-CH" sz="2800" dirty="0"/>
              <a:t>Budget 2018</a:t>
            </a:r>
          </a:p>
        </p:txBody>
      </p:sp>
      <p:pic>
        <p:nvPicPr>
          <p:cNvPr id="9" name="Espace réservé du conten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pic>
        <p:nvPicPr>
          <p:cNvPr id="3" name="Image 2">
            <a:extLst>
              <a:ext uri="{FF2B5EF4-FFF2-40B4-BE49-F238E27FC236}">
                <a16:creationId xmlns:a16="http://schemas.microsoft.com/office/drawing/2014/main" id="{92B4A040-4C22-4BF0-8FA1-5D8840D5DAFB}"/>
              </a:ext>
            </a:extLst>
          </p:cNvPr>
          <p:cNvPicPr>
            <a:picLocks noChangeAspect="1"/>
          </p:cNvPicPr>
          <p:nvPr/>
        </p:nvPicPr>
        <p:blipFill>
          <a:blip r:embed="rId4"/>
          <a:stretch>
            <a:fillRect/>
          </a:stretch>
        </p:blipFill>
        <p:spPr>
          <a:xfrm>
            <a:off x="0" y="1362424"/>
            <a:ext cx="4139952" cy="5459410"/>
          </a:xfrm>
          <a:prstGeom prst="rect">
            <a:avLst/>
          </a:prstGeom>
        </p:spPr>
      </p:pic>
      <p:pic>
        <p:nvPicPr>
          <p:cNvPr id="4" name="Image 3">
            <a:extLst>
              <a:ext uri="{FF2B5EF4-FFF2-40B4-BE49-F238E27FC236}">
                <a16:creationId xmlns:a16="http://schemas.microsoft.com/office/drawing/2014/main" id="{4C20B029-B41F-4020-A815-C4434D2AADAD}"/>
              </a:ext>
            </a:extLst>
          </p:cNvPr>
          <p:cNvPicPr>
            <a:picLocks noChangeAspect="1"/>
          </p:cNvPicPr>
          <p:nvPr/>
        </p:nvPicPr>
        <p:blipFill>
          <a:blip r:embed="rId5"/>
          <a:stretch>
            <a:fillRect/>
          </a:stretch>
        </p:blipFill>
        <p:spPr>
          <a:xfrm>
            <a:off x="4168682" y="2852936"/>
            <a:ext cx="4939145" cy="339668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p:spPr>
        <p:style>
          <a:lnRef idx="1">
            <a:schemeClr val="accent1"/>
          </a:lnRef>
          <a:fillRef idx="3">
            <a:schemeClr val="accent1"/>
          </a:fillRef>
          <a:effectRef idx="2">
            <a:schemeClr val="accent1"/>
          </a:effectRef>
          <a:fontRef idx="minor">
            <a:schemeClr val="lt1"/>
          </a:fontRef>
        </p:style>
        <p:txBody>
          <a:bodyPr>
            <a:normAutofit/>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Propositions individuelles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Espace réservé du contenu 2"/>
          <p:cNvSpPr>
            <a:spLocks noGrp="1"/>
          </p:cNvSpPr>
          <p:nvPr>
            <p:ph idx="1"/>
          </p:nvPr>
        </p:nvSpPr>
        <p:spPr>
          <a:xfrm>
            <a:off x="539552" y="1700808"/>
            <a:ext cx="6554867" cy="1440160"/>
          </a:xfrm>
        </p:spPr>
        <p:txBody>
          <a:bodyPr>
            <a:normAutofit/>
          </a:bodyPr>
          <a:lstStyle/>
          <a:p>
            <a:r>
              <a:rPr lang="fr-CH" sz="2400" b="1" dirty="0">
                <a:solidFill>
                  <a:schemeClr val="tx1"/>
                </a:solidFill>
              </a:rPr>
              <a:t>Stage(s) ponctuel(s) pour tous</a:t>
            </a:r>
          </a:p>
        </p:txBody>
      </p:sp>
      <p:pic>
        <p:nvPicPr>
          <p:cNvPr id="4" name="Espace réservé du conten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p:spPr>
        <p:style>
          <a:lnRef idx="1">
            <a:schemeClr val="accent1"/>
          </a:lnRef>
          <a:fillRef idx="3">
            <a:schemeClr val="accent1"/>
          </a:fillRef>
          <a:effectRef idx="2">
            <a:schemeClr val="accent1"/>
          </a:effectRef>
          <a:fontRef idx="minor">
            <a:schemeClr val="lt1"/>
          </a:fontRef>
        </p:style>
        <p:txBody>
          <a:bodyPr>
            <a:normAutofit/>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Remerciements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Espace réservé du contenu 2"/>
          <p:cNvSpPr>
            <a:spLocks noGrp="1"/>
          </p:cNvSpPr>
          <p:nvPr>
            <p:ph idx="1"/>
          </p:nvPr>
        </p:nvSpPr>
        <p:spPr>
          <a:xfrm>
            <a:off x="1691680" y="1772816"/>
            <a:ext cx="6554867" cy="3767670"/>
          </a:xfrm>
        </p:spPr>
        <p:txBody>
          <a:bodyPr/>
          <a:lstStyle/>
          <a:p>
            <a:endParaRPr lang="fr-CH"/>
          </a:p>
        </p:txBody>
      </p:sp>
      <p:sp>
        <p:nvSpPr>
          <p:cNvPr id="5" name="ZoneTexte 4"/>
          <p:cNvSpPr txBox="1"/>
          <p:nvPr/>
        </p:nvSpPr>
        <p:spPr>
          <a:xfrm>
            <a:off x="642910" y="1595021"/>
            <a:ext cx="8001056" cy="1015663"/>
          </a:xfrm>
          <a:prstGeom prst="rect">
            <a:avLst/>
          </a:prstGeom>
          <a:noFill/>
        </p:spPr>
        <p:txBody>
          <a:bodyPr wrap="square" rtlCol="0">
            <a:spAutoFit/>
          </a:bodyPr>
          <a:lstStyle/>
          <a:p>
            <a:pPr algn="ctr"/>
            <a:r>
              <a:rPr lang="fr-CH" sz="6000" b="1" dirty="0">
                <a:latin typeface="Arial" pitchFamily="34" charset="0"/>
                <a:cs typeface="Arial" pitchFamily="34" charset="0"/>
              </a:rPr>
              <a:t>Merci !!</a:t>
            </a:r>
            <a:endParaRPr lang="fr-CH" sz="6000" dirty="0"/>
          </a:p>
        </p:txBody>
      </p:sp>
      <p:pic>
        <p:nvPicPr>
          <p:cNvPr id="6" name="Espace réservé du conten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spTree>
    <p:extLst>
      <p:ext uri="{BB962C8B-B14F-4D97-AF65-F5344CB8AC3E}">
        <p14:creationId xmlns:p14="http://schemas.microsoft.com/office/powerpoint/2010/main" val="299104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p:spPr>
        <p:style>
          <a:lnRef idx="1">
            <a:schemeClr val="accent1"/>
          </a:lnRef>
          <a:fillRef idx="3">
            <a:schemeClr val="accent1"/>
          </a:fillRef>
          <a:effectRef idx="2">
            <a:schemeClr val="accent1"/>
          </a:effectRef>
          <a:fontRef idx="minor">
            <a:schemeClr val="lt1"/>
          </a:fontRef>
        </p:style>
        <p:txBody>
          <a:bodyPr>
            <a:normAutofit/>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Acceptation du P.V.</a:t>
            </a:r>
            <a:b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de l’AGO 2017</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Espace réservé du conten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61558"/>
            <a:ext cx="2978666" cy="1063186"/>
          </a:xfrm>
          <a:prstGeom prst="rect">
            <a:avLst/>
          </a:prstGeom>
        </p:spPr>
      </p:pic>
      <p:pic>
        <p:nvPicPr>
          <p:cNvPr id="4" name="Espace réservé du contenu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79712" y="2673706"/>
            <a:ext cx="5256584" cy="3707622"/>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p:spPr>
        <p:style>
          <a:lnRef idx="1">
            <a:schemeClr val="accent1"/>
          </a:lnRef>
          <a:fillRef idx="3">
            <a:schemeClr val="accent1"/>
          </a:fillRef>
          <a:effectRef idx="2">
            <a:schemeClr val="accent1"/>
          </a:effectRef>
          <a:fontRef idx="minor">
            <a:schemeClr val="lt1"/>
          </a:fontRef>
        </p:style>
        <p:txBody>
          <a:bodyPr>
            <a:normAutofit/>
          </a:bodyPr>
          <a:lstStyle/>
          <a:p>
            <a:pPr algn="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Espace réservé du contenu 2"/>
          <p:cNvSpPr>
            <a:spLocks noGrp="1"/>
          </p:cNvSpPr>
          <p:nvPr>
            <p:ph idx="1"/>
          </p:nvPr>
        </p:nvSpPr>
        <p:spPr/>
        <p:txBody>
          <a:bodyPr/>
          <a:lstStyle/>
          <a:p>
            <a:endParaRPr lang="fr-CH"/>
          </a:p>
        </p:txBody>
      </p:sp>
      <p:pic>
        <p:nvPicPr>
          <p:cNvPr id="4" name="Espace réservé du contenu 7"/>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164263" y="115888"/>
            <a:ext cx="2979737" cy="1063625"/>
          </a:xfrm>
        </p:spPr>
      </p:pic>
    </p:spTree>
    <p:extLst>
      <p:ext uri="{BB962C8B-B14F-4D97-AF65-F5344CB8AC3E}">
        <p14:creationId xmlns:p14="http://schemas.microsoft.com/office/powerpoint/2010/main" val="44721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p:spPr>
        <p:style>
          <a:lnRef idx="1">
            <a:schemeClr val="accent1"/>
          </a:lnRef>
          <a:fillRef idx="3">
            <a:schemeClr val="accent1"/>
          </a:fillRef>
          <a:effectRef idx="2">
            <a:schemeClr val="accent1"/>
          </a:effectRef>
          <a:fontRef idx="minor">
            <a:schemeClr val="lt1"/>
          </a:fontRef>
        </p:style>
        <p:txBody>
          <a:bodyPr>
            <a:normAutofit/>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Rapport du président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Espace réservé du contenu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12160" y="116632"/>
            <a:ext cx="2978666" cy="1063186"/>
          </a:xfrm>
        </p:spPr>
      </p:pic>
      <p:graphicFrame>
        <p:nvGraphicFramePr>
          <p:cNvPr id="6" name="Tableau 5"/>
          <p:cNvGraphicFramePr>
            <a:graphicFrameLocks noGrp="1"/>
          </p:cNvGraphicFramePr>
          <p:nvPr>
            <p:extLst>
              <p:ext uri="{D42A27DB-BD31-4B8C-83A1-F6EECF244321}">
                <p14:modId xmlns:p14="http://schemas.microsoft.com/office/powerpoint/2010/main" val="1907252188"/>
              </p:ext>
            </p:extLst>
          </p:nvPr>
        </p:nvGraphicFramePr>
        <p:xfrm>
          <a:off x="191850" y="2231218"/>
          <a:ext cx="8798976" cy="4252434"/>
        </p:xfrm>
        <a:graphic>
          <a:graphicData uri="http://schemas.openxmlformats.org/drawingml/2006/table">
            <a:tbl>
              <a:tblPr firstRow="1" bandRow="1">
                <a:tableStyleId>{5C22544A-7EE6-4342-B048-85BDC9FD1C3A}</a:tableStyleId>
              </a:tblPr>
              <a:tblGrid>
                <a:gridCol w="2932992">
                  <a:extLst>
                    <a:ext uri="{9D8B030D-6E8A-4147-A177-3AD203B41FA5}">
                      <a16:colId xmlns:a16="http://schemas.microsoft.com/office/drawing/2014/main" val="20000"/>
                    </a:ext>
                  </a:extLst>
                </a:gridCol>
                <a:gridCol w="2932992">
                  <a:extLst>
                    <a:ext uri="{9D8B030D-6E8A-4147-A177-3AD203B41FA5}">
                      <a16:colId xmlns:a16="http://schemas.microsoft.com/office/drawing/2014/main" val="20001"/>
                    </a:ext>
                  </a:extLst>
                </a:gridCol>
                <a:gridCol w="2932992">
                  <a:extLst>
                    <a:ext uri="{9D8B030D-6E8A-4147-A177-3AD203B41FA5}">
                      <a16:colId xmlns:a16="http://schemas.microsoft.com/office/drawing/2014/main" val="20002"/>
                    </a:ext>
                  </a:extLst>
                </a:gridCol>
              </a:tblGrid>
              <a:tr h="708739">
                <a:tc>
                  <a:txBody>
                    <a:bodyPr/>
                    <a:lstStyle/>
                    <a:p>
                      <a:pPr algn="ctr"/>
                      <a:endParaRPr lang="fr-CH" sz="2400" dirty="0"/>
                    </a:p>
                  </a:txBody>
                  <a:tcPr anchor="ctr"/>
                </a:tc>
                <a:tc>
                  <a:txBody>
                    <a:bodyPr/>
                    <a:lstStyle/>
                    <a:p>
                      <a:pPr algn="ctr"/>
                      <a:r>
                        <a:rPr lang="fr-CH" sz="2400" dirty="0"/>
                        <a:t>2016-2017</a:t>
                      </a:r>
                    </a:p>
                  </a:txBody>
                  <a:tcPr anchor="ctr"/>
                </a:tc>
                <a:tc>
                  <a:txBody>
                    <a:bodyPr/>
                    <a:lstStyle/>
                    <a:p>
                      <a:pPr algn="ctr"/>
                      <a:r>
                        <a:rPr lang="fr-CH" sz="2400" dirty="0"/>
                        <a:t>2017-2018</a:t>
                      </a:r>
                    </a:p>
                  </a:txBody>
                  <a:tcPr anchor="ctr"/>
                </a:tc>
                <a:extLst>
                  <a:ext uri="{0D108BD9-81ED-4DB2-BD59-A6C34878D82A}">
                    <a16:rowId xmlns:a16="http://schemas.microsoft.com/office/drawing/2014/main" val="10000"/>
                  </a:ext>
                </a:extLst>
              </a:tr>
              <a:tr h="708739">
                <a:tc>
                  <a:txBody>
                    <a:bodyPr/>
                    <a:lstStyle/>
                    <a:p>
                      <a:pPr algn="ctr"/>
                      <a:r>
                        <a:rPr lang="fr-CH" sz="2400" dirty="0"/>
                        <a:t>Joueurs actifs</a:t>
                      </a:r>
                    </a:p>
                  </a:txBody>
                  <a:tcPr anchor="ctr"/>
                </a:tc>
                <a:tc>
                  <a:txBody>
                    <a:bodyPr/>
                    <a:lstStyle/>
                    <a:p>
                      <a:pPr algn="ctr"/>
                      <a:r>
                        <a:rPr lang="fr-CH" sz="2400" dirty="0"/>
                        <a:t>100</a:t>
                      </a:r>
                    </a:p>
                  </a:txBody>
                  <a:tcPr anchor="ctr"/>
                </a:tc>
                <a:tc>
                  <a:txBody>
                    <a:bodyPr/>
                    <a:lstStyle/>
                    <a:p>
                      <a:pPr algn="ctr"/>
                      <a:r>
                        <a:rPr lang="fr-CH" sz="2400" dirty="0"/>
                        <a:t>96</a:t>
                      </a:r>
                    </a:p>
                  </a:txBody>
                  <a:tcPr anchor="ctr"/>
                </a:tc>
                <a:extLst>
                  <a:ext uri="{0D108BD9-81ED-4DB2-BD59-A6C34878D82A}">
                    <a16:rowId xmlns:a16="http://schemas.microsoft.com/office/drawing/2014/main" val="10001"/>
                  </a:ext>
                </a:extLst>
              </a:tr>
              <a:tr h="708739">
                <a:tc>
                  <a:txBody>
                    <a:bodyPr/>
                    <a:lstStyle/>
                    <a:p>
                      <a:pPr algn="ctr"/>
                      <a:r>
                        <a:rPr lang="fr-CH" sz="2400" dirty="0"/>
                        <a:t>Juniors</a:t>
                      </a:r>
                    </a:p>
                  </a:txBody>
                  <a:tcPr anchor="ctr"/>
                </a:tc>
                <a:tc>
                  <a:txBody>
                    <a:bodyPr/>
                    <a:lstStyle/>
                    <a:p>
                      <a:pPr algn="ctr"/>
                      <a:r>
                        <a:rPr lang="fr-CH" sz="2400" dirty="0"/>
                        <a:t>64</a:t>
                      </a:r>
                    </a:p>
                  </a:txBody>
                  <a:tcPr anchor="ctr"/>
                </a:tc>
                <a:tc>
                  <a:txBody>
                    <a:bodyPr/>
                    <a:lstStyle/>
                    <a:p>
                      <a:pPr algn="ctr"/>
                      <a:r>
                        <a:rPr lang="fr-CH" sz="2400" dirty="0"/>
                        <a:t>61</a:t>
                      </a:r>
                    </a:p>
                  </a:txBody>
                  <a:tcPr anchor="ctr"/>
                </a:tc>
                <a:extLst>
                  <a:ext uri="{0D108BD9-81ED-4DB2-BD59-A6C34878D82A}">
                    <a16:rowId xmlns:a16="http://schemas.microsoft.com/office/drawing/2014/main" val="10002"/>
                  </a:ext>
                </a:extLst>
              </a:tr>
              <a:tr h="708739">
                <a:tc>
                  <a:txBody>
                    <a:bodyPr/>
                    <a:lstStyle/>
                    <a:p>
                      <a:pPr algn="ctr"/>
                      <a:r>
                        <a:rPr lang="fr-CH" sz="2400" dirty="0"/>
                        <a:t>Licences S-B</a:t>
                      </a:r>
                    </a:p>
                  </a:txBody>
                  <a:tcPr anchor="ctr"/>
                </a:tc>
                <a:tc>
                  <a:txBody>
                    <a:bodyPr/>
                    <a:lstStyle/>
                    <a:p>
                      <a:pPr algn="ctr"/>
                      <a:r>
                        <a:rPr lang="fr-CH" sz="2400" dirty="0"/>
                        <a:t>83</a:t>
                      </a:r>
                    </a:p>
                  </a:txBody>
                  <a:tcPr anchor="ctr"/>
                </a:tc>
                <a:tc>
                  <a:txBody>
                    <a:bodyPr/>
                    <a:lstStyle/>
                    <a:p>
                      <a:pPr algn="ctr"/>
                      <a:r>
                        <a:rPr lang="fr-CH" sz="2400" dirty="0"/>
                        <a:t>74</a:t>
                      </a:r>
                    </a:p>
                  </a:txBody>
                  <a:tcPr anchor="ctr"/>
                </a:tc>
                <a:extLst>
                  <a:ext uri="{0D108BD9-81ED-4DB2-BD59-A6C34878D82A}">
                    <a16:rowId xmlns:a16="http://schemas.microsoft.com/office/drawing/2014/main" val="10003"/>
                  </a:ext>
                </a:extLst>
              </a:tr>
              <a:tr h="708739">
                <a:tc>
                  <a:txBody>
                    <a:bodyPr/>
                    <a:lstStyle/>
                    <a:p>
                      <a:pPr algn="ctr"/>
                      <a:r>
                        <a:rPr lang="fr-CH" sz="2400" dirty="0"/>
                        <a:t>Homme/Femme</a:t>
                      </a:r>
                    </a:p>
                  </a:txBody>
                  <a:tcPr anchor="ctr"/>
                </a:tc>
                <a:tc>
                  <a:txBody>
                    <a:bodyPr/>
                    <a:lstStyle/>
                    <a:p>
                      <a:pPr algn="ctr"/>
                      <a:r>
                        <a:rPr lang="fr-CH" sz="2400" dirty="0"/>
                        <a:t>60/40</a:t>
                      </a:r>
                    </a:p>
                  </a:txBody>
                  <a:tcPr anchor="ctr"/>
                </a:tc>
                <a:tc>
                  <a:txBody>
                    <a:bodyPr/>
                    <a:lstStyle/>
                    <a:p>
                      <a:pPr algn="ctr"/>
                      <a:r>
                        <a:rPr lang="fr-CH" sz="2400" dirty="0"/>
                        <a:t>70/30</a:t>
                      </a:r>
                    </a:p>
                  </a:txBody>
                  <a:tcPr anchor="ctr"/>
                </a:tc>
                <a:extLst>
                  <a:ext uri="{0D108BD9-81ED-4DB2-BD59-A6C34878D82A}">
                    <a16:rowId xmlns:a16="http://schemas.microsoft.com/office/drawing/2014/main" val="10004"/>
                  </a:ext>
                </a:extLst>
              </a:tr>
              <a:tr h="708739">
                <a:tc>
                  <a:txBody>
                    <a:bodyPr/>
                    <a:lstStyle/>
                    <a:p>
                      <a:pPr algn="ctr"/>
                      <a:r>
                        <a:rPr lang="fr-CH" sz="2400" dirty="0"/>
                        <a:t>Equipes</a:t>
                      </a:r>
                      <a:r>
                        <a:rPr lang="fr-CH" sz="2400" baseline="0" dirty="0"/>
                        <a:t> IC</a:t>
                      </a:r>
                      <a:endParaRPr lang="fr-CH" sz="2400" dirty="0"/>
                    </a:p>
                  </a:txBody>
                  <a:tcPr anchor="ctr"/>
                </a:tc>
                <a:tc>
                  <a:txBody>
                    <a:bodyPr/>
                    <a:lstStyle/>
                    <a:p>
                      <a:pPr algn="ctr"/>
                      <a:r>
                        <a:rPr lang="fr-CH" sz="2400" dirty="0"/>
                        <a:t>3</a:t>
                      </a:r>
                    </a:p>
                  </a:txBody>
                  <a:tcPr anchor="ctr"/>
                </a:tc>
                <a:tc>
                  <a:txBody>
                    <a:bodyPr/>
                    <a:lstStyle/>
                    <a:p>
                      <a:pPr algn="ctr"/>
                      <a:r>
                        <a:rPr lang="fr-CH" sz="2400" dirty="0"/>
                        <a:t>2</a:t>
                      </a:r>
                    </a:p>
                  </a:txBody>
                  <a:tcPr anchor="ctr"/>
                </a:tc>
                <a:extLst>
                  <a:ext uri="{0D108BD9-81ED-4DB2-BD59-A6C34878D82A}">
                    <a16:rowId xmlns:a16="http://schemas.microsoft.com/office/drawing/2014/main" val="10005"/>
                  </a:ext>
                </a:extLst>
              </a:tr>
            </a:tbl>
          </a:graphicData>
        </a:graphic>
      </p:graphicFrame>
      <p:sp>
        <p:nvSpPr>
          <p:cNvPr id="3" name="Rectangle 2"/>
          <p:cNvSpPr/>
          <p:nvPr/>
        </p:nvSpPr>
        <p:spPr>
          <a:xfrm>
            <a:off x="2771800" y="1580783"/>
            <a:ext cx="3643946" cy="584775"/>
          </a:xfrm>
          <a:prstGeom prst="rect">
            <a:avLst/>
          </a:prstGeom>
        </p:spPr>
        <p:txBody>
          <a:bodyPr wrap="none">
            <a:spAutoFit/>
          </a:bodyPr>
          <a:lstStyle/>
          <a:p>
            <a:pPr algn="ctr"/>
            <a:r>
              <a:rPr lang="fr-CH" sz="3200" b="1" dirty="0">
                <a:latin typeface="Arial" pitchFamily="34" charset="0"/>
                <a:cs typeface="Arial" pitchFamily="34" charset="0"/>
              </a:rPr>
              <a:t>Quelques chiffres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président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3" name="Rectangle 2"/>
          <p:cNvSpPr/>
          <p:nvPr/>
        </p:nvSpPr>
        <p:spPr>
          <a:xfrm>
            <a:off x="467544" y="1438905"/>
            <a:ext cx="8424936" cy="5016758"/>
          </a:xfrm>
          <a:prstGeom prst="rect">
            <a:avLst/>
          </a:prstGeom>
        </p:spPr>
        <p:txBody>
          <a:bodyPr wrap="square">
            <a:spAutoFit/>
          </a:bodyPr>
          <a:lstStyle/>
          <a:p>
            <a:pPr algn="ctr"/>
            <a:r>
              <a:rPr lang="fr-CH" sz="3200" b="1" dirty="0">
                <a:latin typeface="Arial" pitchFamily="34" charset="0"/>
                <a:cs typeface="Arial" pitchFamily="34" charset="0"/>
              </a:rPr>
              <a:t>Tournois de doubles</a:t>
            </a:r>
          </a:p>
          <a:p>
            <a:pPr algn="ctr"/>
            <a:endParaRPr lang="fr-CH" sz="3200" b="1" dirty="0">
              <a:latin typeface="Arial" pitchFamily="34" charset="0"/>
              <a:cs typeface="Arial" pitchFamily="34" charset="0"/>
            </a:endParaRPr>
          </a:p>
          <a:p>
            <a:pPr marL="607402" lvl="1" indent="-165655">
              <a:buFont typeface="Arial" pitchFamily="34" charset="0"/>
              <a:buChar char="•"/>
            </a:pPr>
            <a:r>
              <a:rPr lang="fr-CH" sz="3200" dirty="0"/>
              <a:t> 25-26 novembre 2017</a:t>
            </a:r>
          </a:p>
          <a:p>
            <a:pPr marL="607402" lvl="1" indent="-165655">
              <a:buFont typeface="Arial" pitchFamily="34" charset="0"/>
              <a:buChar char="•"/>
            </a:pPr>
            <a:r>
              <a:rPr lang="fr-CH" sz="3200" dirty="0"/>
              <a:t> 88 participants</a:t>
            </a:r>
          </a:p>
          <a:p>
            <a:pPr marL="607402" lvl="1" indent="-165655">
              <a:buFont typeface="Arial" pitchFamily="34" charset="0"/>
              <a:buChar char="•"/>
            </a:pPr>
            <a:r>
              <a:rPr lang="fr-CH" sz="3200" dirty="0"/>
              <a:t> 80 paires</a:t>
            </a:r>
          </a:p>
          <a:p>
            <a:pPr marL="607402" lvl="1" indent="-165655">
              <a:buFont typeface="Arial" pitchFamily="34" charset="0"/>
              <a:buChar char="•"/>
            </a:pPr>
            <a:r>
              <a:rPr lang="fr-CH" sz="3200" dirty="0"/>
              <a:t> 10 joueurs </a:t>
            </a:r>
            <a:r>
              <a:rPr lang="fr-CH" sz="3200" dirty="0" err="1"/>
              <a:t>versoisiens</a:t>
            </a:r>
            <a:endParaRPr lang="fr-CH" sz="3200" dirty="0"/>
          </a:p>
          <a:p>
            <a:pPr marL="607402" lvl="1" indent="-165655">
              <a:buFont typeface="Arial" pitchFamily="34" charset="0"/>
              <a:buChar char="•"/>
            </a:pPr>
            <a:r>
              <a:rPr lang="fr-CH" sz="3200" dirty="0"/>
              <a:t> 5 juniors du club</a:t>
            </a:r>
          </a:p>
          <a:p>
            <a:pPr marL="607402" lvl="1" indent="-165655">
              <a:buFont typeface="Arial" pitchFamily="34" charset="0"/>
              <a:buChar char="•"/>
            </a:pPr>
            <a:r>
              <a:rPr lang="fr-CH" sz="3200" dirty="0"/>
              <a:t> Succès sportif et </a:t>
            </a:r>
            <a:br>
              <a:rPr lang="fr-CH" sz="3200" dirty="0"/>
            </a:br>
            <a:r>
              <a:rPr lang="fr-CH" sz="3200" dirty="0"/>
              <a:t>financier pour le club</a:t>
            </a:r>
          </a:p>
          <a:p>
            <a:pPr marL="742950" lvl="1" indent="-285750">
              <a:buFont typeface="Courier New" panose="02070309020205020404" pitchFamily="49" charset="0"/>
              <a:buChar char="o"/>
            </a:pPr>
            <a:endParaRPr lang="fr-CH" sz="3200" dirty="0"/>
          </a:p>
        </p:txBody>
      </p:sp>
      <p:sp>
        <p:nvSpPr>
          <p:cNvPr id="5" name="Titre 1"/>
          <p:cNvSpPr txBox="1">
            <a:spLocks/>
          </p:cNvSpPr>
          <p:nvPr/>
        </p:nvSpPr>
        <p:spPr>
          <a:xfrm>
            <a:off x="0" y="-99392"/>
            <a:ext cx="9144000" cy="1357298"/>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a:ln w="18415" cmpd="sng">
                  <a:solidFill>
                    <a:srgbClr val="FFFFFF"/>
                  </a:solidFill>
                  <a:prstDash val="solid"/>
                </a:ln>
                <a:solidFill>
                  <a:srgbClr val="FFFFFF"/>
                </a:solidFill>
                <a:effectLst>
                  <a:outerShdw blurRad="63500" dir="3600000" algn="tl" rotWithShape="0">
                    <a:srgbClr val="000000">
                      <a:alpha val="70000"/>
                    </a:srgbClr>
                  </a:outerShdw>
                </a:effectLst>
              </a:rPr>
              <a:t>	Rapport du président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Espace réservé du contenu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44624"/>
            <a:ext cx="2978666" cy="1063186"/>
          </a:xfrm>
          <a:prstGeom prst="rect">
            <a:avLst/>
          </a:prstGeom>
        </p:spPr>
      </p:pic>
    </p:spTree>
    <p:extLst>
      <p:ext uri="{BB962C8B-B14F-4D97-AF65-F5344CB8AC3E}">
        <p14:creationId xmlns:p14="http://schemas.microsoft.com/office/powerpoint/2010/main" val="30655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président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3" name="Rectangle 2"/>
          <p:cNvSpPr/>
          <p:nvPr/>
        </p:nvSpPr>
        <p:spPr>
          <a:xfrm>
            <a:off x="357158" y="2204864"/>
            <a:ext cx="8424936" cy="1569660"/>
          </a:xfrm>
          <a:prstGeom prst="rect">
            <a:avLst/>
          </a:prstGeom>
        </p:spPr>
        <p:txBody>
          <a:bodyPr wrap="square">
            <a:spAutoFit/>
          </a:bodyPr>
          <a:lstStyle/>
          <a:p>
            <a:pPr marL="607402" lvl="1" indent="-165655">
              <a:buFont typeface="Arial" pitchFamily="34" charset="0"/>
              <a:buChar char="•"/>
            </a:pPr>
            <a:r>
              <a:rPr lang="fr-CH" sz="3200" dirty="0"/>
              <a:t> Tournoi interne (10 juin 2017)</a:t>
            </a:r>
          </a:p>
          <a:p>
            <a:pPr marL="607402" lvl="1" indent="-165655">
              <a:buFont typeface="Arial" pitchFamily="34" charset="0"/>
              <a:buChar char="•"/>
            </a:pPr>
            <a:r>
              <a:rPr lang="fr-CH" sz="3200" dirty="0"/>
              <a:t> Partenariat </a:t>
            </a:r>
            <a:r>
              <a:rPr lang="fr-CH" sz="3200" dirty="0" err="1"/>
              <a:t>Athleticum</a:t>
            </a:r>
            <a:endParaRPr lang="fr-CH" sz="3200" dirty="0"/>
          </a:p>
          <a:p>
            <a:pPr marL="607402" lvl="1" indent="-165655">
              <a:buFont typeface="Arial" pitchFamily="34" charset="0"/>
              <a:buChar char="•"/>
            </a:pPr>
            <a:r>
              <a:rPr lang="fr-CH" sz="3200" dirty="0"/>
              <a:t> Emission </a:t>
            </a:r>
            <a:r>
              <a:rPr lang="fr-CH" sz="3200" dirty="0" err="1"/>
              <a:t>TéléVersoix</a:t>
            </a:r>
            <a:r>
              <a:rPr lang="fr-CH" sz="3200" dirty="0"/>
              <a:t> «Un jour un sport»</a:t>
            </a:r>
          </a:p>
        </p:txBody>
      </p:sp>
      <p:sp>
        <p:nvSpPr>
          <p:cNvPr id="5" name="Titre 1"/>
          <p:cNvSpPr txBox="1">
            <a:spLocks/>
          </p:cNvSpPr>
          <p:nvPr/>
        </p:nvSpPr>
        <p:spPr>
          <a:xfrm>
            <a:off x="0" y="-99392"/>
            <a:ext cx="9144000" cy="1357298"/>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a:ln w="18415" cmpd="sng">
                  <a:solidFill>
                    <a:srgbClr val="FFFFFF"/>
                  </a:solidFill>
                  <a:prstDash val="solid"/>
                </a:ln>
                <a:solidFill>
                  <a:srgbClr val="FFFFFF"/>
                </a:solidFill>
                <a:effectLst>
                  <a:outerShdw blurRad="63500" dir="3600000" algn="tl" rotWithShape="0">
                    <a:srgbClr val="000000">
                      <a:alpha val="70000"/>
                    </a:srgbClr>
                  </a:outerShdw>
                </a:effectLst>
              </a:rPr>
              <a:t>	Rapport du président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Espace réservé du contenu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44624"/>
            <a:ext cx="2978666" cy="1063186"/>
          </a:xfrm>
          <a:prstGeom prst="rect">
            <a:avLst/>
          </a:prstGeom>
        </p:spPr>
      </p:pic>
    </p:spTree>
    <p:extLst>
      <p:ext uri="{BB962C8B-B14F-4D97-AF65-F5344CB8AC3E}">
        <p14:creationId xmlns:p14="http://schemas.microsoft.com/office/powerpoint/2010/main" val="194418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président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60965"/>
            <a:ext cx="2571736" cy="1058581"/>
          </a:xfrm>
        </p:spPr>
      </p:pic>
      <p:sp>
        <p:nvSpPr>
          <p:cNvPr id="7" name="Titre 1"/>
          <p:cNvSpPr txBox="1">
            <a:spLocks/>
          </p:cNvSpPr>
          <p:nvPr/>
        </p:nvSpPr>
        <p:spPr>
          <a:xfrm>
            <a:off x="0" y="26296"/>
            <a:ext cx="9144000" cy="1357298"/>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a:ln w="18415" cmpd="sng">
                  <a:solidFill>
                    <a:srgbClr val="FFFFFF"/>
                  </a:solidFill>
                  <a:prstDash val="solid"/>
                </a:ln>
                <a:solidFill>
                  <a:srgbClr val="FFFFFF"/>
                </a:solidFill>
                <a:effectLst>
                  <a:outerShdw blurRad="63500" dir="3600000" algn="tl" rotWithShape="0">
                    <a:srgbClr val="000000">
                      <a:alpha val="70000"/>
                    </a:srgbClr>
                  </a:outerShdw>
                </a:effectLst>
              </a:rPr>
              <a:t>	Rapport du président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467544" y="1844824"/>
            <a:ext cx="8136904" cy="3662541"/>
          </a:xfrm>
          <a:prstGeom prst="rect">
            <a:avLst/>
          </a:prstGeom>
        </p:spPr>
        <p:txBody>
          <a:bodyPr wrap="square">
            <a:spAutoFit/>
          </a:bodyPr>
          <a:lstStyle/>
          <a:p>
            <a:pPr algn="ctr"/>
            <a:r>
              <a:rPr lang="fr-CH" sz="3200" b="1" dirty="0"/>
              <a:t>Commune</a:t>
            </a:r>
          </a:p>
          <a:p>
            <a:pPr algn="ctr"/>
            <a:endParaRPr lang="fr-CH" sz="3200" b="1" dirty="0"/>
          </a:p>
          <a:p>
            <a:pPr marL="342900" indent="-342900">
              <a:buFont typeface="Arial" panose="020B0604020202020204" pitchFamily="34" charset="0"/>
              <a:buChar char="•"/>
            </a:pPr>
            <a:r>
              <a:rPr lang="fr-CH" sz="2400" dirty="0"/>
              <a:t>Nouveau site Web commune </a:t>
            </a:r>
            <a:r>
              <a:rPr lang="fr-CH" sz="2400" dirty="0">
                <a:solidFill>
                  <a:schemeClr val="tx2">
                    <a:lumMod val="40000"/>
                    <a:lumOff val="60000"/>
                  </a:schemeClr>
                </a:solidFill>
                <a:hlinkClick r:id="rId4"/>
              </a:rPr>
              <a:t>www.versoix.ch</a:t>
            </a:r>
            <a:endParaRPr lang="fr-CH" sz="2400" dirty="0">
              <a:solidFill>
                <a:schemeClr val="tx2">
                  <a:lumMod val="40000"/>
                  <a:lumOff val="60000"/>
                </a:schemeClr>
              </a:solidFill>
            </a:endParaRPr>
          </a:p>
          <a:p>
            <a:pPr marL="342900" indent="-342900">
              <a:buFont typeface="Arial" panose="020B0604020202020204" pitchFamily="34" charset="0"/>
              <a:buChar char="•"/>
            </a:pPr>
            <a:r>
              <a:rPr lang="fr-CH" sz="2400" dirty="0"/>
              <a:t>Nouveaux critères pour les subventions</a:t>
            </a:r>
          </a:p>
          <a:p>
            <a:pPr marL="342900" indent="-342900">
              <a:buFont typeface="Arial" panose="020B0604020202020204" pitchFamily="34" charset="0"/>
              <a:buChar char="•"/>
            </a:pPr>
            <a:r>
              <a:rPr lang="fr-CH" sz="2400" dirty="0"/>
              <a:t>Promotion du Label Qualité de l’AGS</a:t>
            </a:r>
          </a:p>
          <a:p>
            <a:pPr marL="342900" indent="-342900">
              <a:buFont typeface="Arial" panose="020B0604020202020204" pitchFamily="34" charset="0"/>
              <a:buChar char="•"/>
            </a:pPr>
            <a:r>
              <a:rPr lang="fr-CH" sz="2400" dirty="0"/>
              <a:t>Journée du sport 2018</a:t>
            </a:r>
          </a:p>
          <a:p>
            <a:pPr marL="342900" indent="-342900">
              <a:buFont typeface="Arial" panose="020B0604020202020204" pitchFamily="34" charset="0"/>
              <a:buChar char="•"/>
            </a:pPr>
            <a:r>
              <a:rPr lang="fr-CH" sz="2400" dirty="0"/>
              <a:t>Réintroduction des mérites sportifs </a:t>
            </a:r>
            <a:r>
              <a:rPr lang="fr-CH" sz="2400" dirty="0" err="1"/>
              <a:t>versoisiens</a:t>
            </a:r>
            <a:endParaRPr lang="fr-CH" sz="2400" dirty="0"/>
          </a:p>
          <a:p>
            <a:pPr marL="342900" indent="-342900">
              <a:buFont typeface="Arial" panose="020B0604020202020204" pitchFamily="34" charset="0"/>
              <a:buChar char="•"/>
            </a:pPr>
            <a:r>
              <a:rPr lang="fr-CH" sz="2400" dirty="0"/>
              <a:t>Salle polyvalente </a:t>
            </a:r>
          </a:p>
          <a:p>
            <a:pPr marL="342900" indent="-342900">
              <a:buFont typeface="Arial" panose="020B0604020202020204" pitchFamily="34" charset="0"/>
              <a:buChar char="•"/>
            </a:pPr>
            <a:endParaRPr lang="fr-CH" sz="2400" dirty="0"/>
          </a:p>
        </p:txBody>
      </p:sp>
      <p:pic>
        <p:nvPicPr>
          <p:cNvPr id="6" name="Espace réservé du contenu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188640"/>
            <a:ext cx="2978666" cy="1063186"/>
          </a:xfrm>
          <a:prstGeom prst="rect">
            <a:avLst/>
          </a:prstGeom>
        </p:spPr>
      </p:pic>
    </p:spTree>
    <p:extLst>
      <p:ext uri="{BB962C8B-B14F-4D97-AF65-F5344CB8AC3E}">
        <p14:creationId xmlns:p14="http://schemas.microsoft.com/office/powerpoint/2010/main" val="335010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7"/>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Compétition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785926"/>
            <a:ext cx="8001056" cy="3170099"/>
          </a:xfrm>
          <a:prstGeom prst="rect">
            <a:avLst/>
          </a:prstGeom>
          <a:noFill/>
        </p:spPr>
        <p:txBody>
          <a:bodyPr wrap="square" rtlCol="0">
            <a:spAutoFit/>
          </a:bodyPr>
          <a:lstStyle/>
          <a:p>
            <a:pPr algn="ctr"/>
            <a:r>
              <a:rPr lang="fr-CH" sz="3200" b="1" dirty="0"/>
              <a:t>Versoix 1</a:t>
            </a:r>
          </a:p>
          <a:p>
            <a:pPr algn="ctr"/>
            <a:endParaRPr lang="fr-CH" sz="2800" b="1" dirty="0"/>
          </a:p>
          <a:p>
            <a:pPr marL="457200" indent="-457200">
              <a:buFont typeface="Arial" panose="020B0604020202020204" pitchFamily="34" charset="0"/>
              <a:buChar char="•"/>
            </a:pPr>
            <a:r>
              <a:rPr lang="fr-CH" sz="2800" dirty="0"/>
              <a:t>Ligue : 3</a:t>
            </a:r>
            <a:r>
              <a:rPr lang="fr-CH" sz="2800" baseline="30000" dirty="0"/>
              <a:t>ème</a:t>
            </a:r>
          </a:p>
          <a:p>
            <a:pPr marL="457200" indent="-457200">
              <a:buFont typeface="Arial" panose="020B0604020202020204" pitchFamily="34" charset="0"/>
              <a:buChar char="•"/>
            </a:pPr>
            <a:r>
              <a:rPr lang="fr-CH" sz="2800" dirty="0"/>
              <a:t>Joueurs : </a:t>
            </a:r>
            <a:r>
              <a:rPr lang="fr-CH" sz="2800" u="sng" dirty="0"/>
              <a:t>Thibault</a:t>
            </a:r>
            <a:r>
              <a:rPr lang="fr-CH" sz="2800" dirty="0"/>
              <a:t>, Carla, Rachel, Kévin, Loïc, Patrick, Théo et Thierry</a:t>
            </a:r>
          </a:p>
          <a:p>
            <a:pPr marL="457200" indent="-457200">
              <a:buFont typeface="Arial" panose="020B0604020202020204" pitchFamily="34" charset="0"/>
              <a:buChar char="•"/>
            </a:pPr>
            <a:r>
              <a:rPr lang="fr-CH" sz="2800" dirty="0"/>
              <a:t>Classement : 7</a:t>
            </a:r>
            <a:r>
              <a:rPr lang="fr-CH" sz="2800" baseline="30000" dirty="0"/>
              <a:t>ème</a:t>
            </a:r>
          </a:p>
          <a:p>
            <a:pPr marL="457200" indent="-457200">
              <a:buFont typeface="Arial" panose="020B0604020202020204" pitchFamily="34" charset="0"/>
              <a:buChar char="•"/>
            </a:pPr>
            <a:endParaRPr lang="fr-CH" sz="2800" b="1" dirty="0"/>
          </a:p>
        </p:txBody>
      </p:sp>
      <p:sp>
        <p:nvSpPr>
          <p:cNvPr id="6" name="Titre 1"/>
          <p:cNvSpPr txBox="1">
            <a:spLocks/>
          </p:cNvSpPr>
          <p:nvPr/>
        </p:nvSpPr>
        <p:spPr>
          <a:xfrm>
            <a:off x="0" y="-170425"/>
            <a:ext cx="9170902" cy="1445835"/>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Compétition</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Espace réservé du contenu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0450"/>
            <a:ext cx="2978666" cy="1063186"/>
          </a:xfrm>
          <a:prstGeom prst="rect">
            <a:avLst/>
          </a:prstGeom>
        </p:spPr>
      </p:pic>
    </p:spTree>
    <p:extLst>
      <p:ext uri="{BB962C8B-B14F-4D97-AF65-F5344CB8AC3E}">
        <p14:creationId xmlns:p14="http://schemas.microsoft.com/office/powerpoint/2010/main" val="391260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Compétition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60966"/>
            <a:ext cx="2571736" cy="1058581"/>
          </a:xfrm>
        </p:spPr>
      </p:pic>
      <p:sp>
        <p:nvSpPr>
          <p:cNvPr id="5" name="ZoneTexte 4"/>
          <p:cNvSpPr txBox="1"/>
          <p:nvPr/>
        </p:nvSpPr>
        <p:spPr>
          <a:xfrm>
            <a:off x="642910" y="1867813"/>
            <a:ext cx="8001056" cy="3888244"/>
          </a:xfrm>
          <a:prstGeom prst="rect">
            <a:avLst/>
          </a:prstGeom>
          <a:noFill/>
        </p:spPr>
        <p:txBody>
          <a:bodyPr wrap="square" rtlCol="0">
            <a:spAutoFit/>
          </a:bodyPr>
          <a:lstStyle/>
          <a:p>
            <a:pPr algn="ctr"/>
            <a:r>
              <a:rPr lang="fr-CH" sz="3200" b="1" dirty="0"/>
              <a:t>Versoix 2</a:t>
            </a:r>
          </a:p>
          <a:p>
            <a:pPr algn="ctr"/>
            <a:endParaRPr lang="fr-CH" sz="2800" b="1" dirty="0"/>
          </a:p>
          <a:p>
            <a:pPr marL="457200" indent="-457200">
              <a:buFont typeface="Arial" panose="020B0604020202020204" pitchFamily="34" charset="0"/>
              <a:buChar char="•"/>
            </a:pPr>
            <a:r>
              <a:rPr lang="fr-CH" sz="2800" dirty="0"/>
              <a:t>Ligue : 4</a:t>
            </a:r>
            <a:r>
              <a:rPr lang="fr-CH" sz="2800" baseline="30000" dirty="0"/>
              <a:t>ème</a:t>
            </a:r>
          </a:p>
          <a:p>
            <a:pPr marL="457200" indent="-457200">
              <a:buFont typeface="Arial" panose="020B0604020202020204" pitchFamily="34" charset="0"/>
              <a:buChar char="•"/>
            </a:pPr>
            <a:r>
              <a:rPr lang="fr-CH" sz="2800" dirty="0"/>
              <a:t>Joueurs : </a:t>
            </a:r>
            <a:r>
              <a:rPr lang="fr-CH" sz="2800" u="sng" dirty="0"/>
              <a:t>Benoît</a:t>
            </a:r>
            <a:r>
              <a:rPr lang="fr-CH" sz="2800" dirty="0"/>
              <a:t>, </a:t>
            </a:r>
            <a:r>
              <a:rPr lang="fr-CH" sz="2800" dirty="0" err="1"/>
              <a:t>Andreia</a:t>
            </a:r>
            <a:r>
              <a:rPr lang="fr-CH" sz="2800" dirty="0"/>
              <a:t>, Aurélie, Jacqueline, </a:t>
            </a:r>
            <a:r>
              <a:rPr lang="fr-CH" sz="2800" dirty="0" err="1"/>
              <a:t>Laïla</a:t>
            </a:r>
            <a:r>
              <a:rPr lang="fr-CH" sz="2800" dirty="0"/>
              <a:t>, Alexandre, François, Mark et Nicolas</a:t>
            </a:r>
          </a:p>
          <a:p>
            <a:pPr marL="457200" indent="-457200">
              <a:buFont typeface="Arial" panose="020B0604020202020204" pitchFamily="34" charset="0"/>
              <a:buChar char="•"/>
            </a:pPr>
            <a:r>
              <a:rPr lang="fr-CH" sz="2800" dirty="0"/>
              <a:t>Classement : 3</a:t>
            </a:r>
            <a:r>
              <a:rPr lang="fr-CH" sz="2800" baseline="30000" dirty="0"/>
              <a:t>ème</a:t>
            </a:r>
            <a:endParaRPr lang="fr-CH" sz="2800" dirty="0"/>
          </a:p>
          <a:p>
            <a:pPr marL="457200" indent="-457200">
              <a:buFont typeface="Arial" panose="020B0604020202020204" pitchFamily="34" charset="0"/>
              <a:buChar char="•"/>
            </a:pPr>
            <a:endParaRPr lang="fr-CH" sz="2800" baseline="30000" dirty="0"/>
          </a:p>
          <a:p>
            <a:pPr marL="457200" indent="-457200">
              <a:buFont typeface="Arial" panose="020B0604020202020204" pitchFamily="34" charset="0"/>
              <a:buChar char="•"/>
            </a:pPr>
            <a:endParaRPr lang="fr-CH" sz="2800" b="1" dirty="0"/>
          </a:p>
        </p:txBody>
      </p:sp>
      <p:sp>
        <p:nvSpPr>
          <p:cNvPr id="6" name="Titre 1"/>
          <p:cNvSpPr txBox="1">
            <a:spLocks/>
          </p:cNvSpPr>
          <p:nvPr/>
        </p:nvSpPr>
        <p:spPr>
          <a:xfrm>
            <a:off x="0" y="-98416"/>
            <a:ext cx="9170902" cy="1455714"/>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	Compétition</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Espace réservé du contenu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16632"/>
            <a:ext cx="2978666" cy="1063186"/>
          </a:xfrm>
          <a:prstGeom prst="rect">
            <a:avLst/>
          </a:prstGeom>
        </p:spPr>
      </p:pic>
    </p:spTree>
    <p:extLst>
      <p:ext uri="{BB962C8B-B14F-4D97-AF65-F5344CB8AC3E}">
        <p14:creationId xmlns:p14="http://schemas.microsoft.com/office/powerpoint/2010/main" val="391260442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6979</TotalTime>
  <Words>2891</Words>
  <Application>Microsoft Office PowerPoint</Application>
  <PresentationFormat>Affichage à l'écran (4:3)</PresentationFormat>
  <Paragraphs>381</Paragraphs>
  <Slides>30</Slides>
  <Notes>30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Calibri</vt:lpstr>
      <vt:lpstr>Century Gothic</vt:lpstr>
      <vt:lpstr>Courier New</vt:lpstr>
      <vt:lpstr>Wingdings 3</vt:lpstr>
      <vt:lpstr>Secteur</vt:lpstr>
      <vt:lpstr>Assemblée générale ordinaire</vt:lpstr>
      <vt:lpstr> Ordre du jour</vt:lpstr>
      <vt:lpstr> Acceptation du P.V.  de l’AGO 2017</vt:lpstr>
      <vt:lpstr> Rapport du président</vt:lpstr>
      <vt:lpstr>Rapport du président</vt:lpstr>
      <vt:lpstr>Rapport du président</vt:lpstr>
      <vt:lpstr>Rapport du président</vt:lpstr>
      <vt:lpstr>Compétition </vt:lpstr>
      <vt:lpstr>Compétition   </vt:lpstr>
      <vt:lpstr>Compétition </vt:lpstr>
      <vt:lpstr>Rapport du président</vt:lpstr>
      <vt:lpstr> Juniors</vt:lpstr>
      <vt:lpstr>Juniors </vt:lpstr>
      <vt:lpstr>Juniors </vt:lpstr>
      <vt:lpstr>Juniors </vt:lpstr>
      <vt:lpstr>Juniors </vt:lpstr>
      <vt:lpstr>Sponsors</vt:lpstr>
      <vt:lpstr>Rapport du trésorier</vt:lpstr>
      <vt:lpstr> Rapport du trésorier</vt:lpstr>
      <vt:lpstr> Rapport du trésorier</vt:lpstr>
      <vt:lpstr> Rapport des  vérificateurs aux comptes</vt:lpstr>
      <vt:lpstr> Acceptation des divers   rapports</vt:lpstr>
      <vt:lpstr> Elections</vt:lpstr>
      <vt:lpstr> Elections</vt:lpstr>
      <vt:lpstr> Perspectives 2018-2019 </vt:lpstr>
      <vt:lpstr> Perspectives 2018-2019</vt:lpstr>
      <vt:lpstr> Rapport du trésorier</vt:lpstr>
      <vt:lpstr> Propositions individuelles</vt:lpstr>
      <vt:lpstr> Remerciements</vt:lpstr>
      <vt:lpstr>Présentation PowerPoint</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ordinaire</dc:title>
  <dc:creator>Your User Name</dc:creator>
  <cp:lastModifiedBy>Benoît 09</cp:lastModifiedBy>
  <cp:revision>524</cp:revision>
  <cp:lastPrinted>2012-04-22T20:46:06Z</cp:lastPrinted>
  <dcterms:created xsi:type="dcterms:W3CDTF">2009-04-18T15:02:19Z</dcterms:created>
  <dcterms:modified xsi:type="dcterms:W3CDTF">2018-04-25T15:44:23Z</dcterms:modified>
</cp:coreProperties>
</file>