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330" r:id="rId5"/>
    <p:sldId id="352" r:id="rId6"/>
    <p:sldId id="355" r:id="rId7"/>
    <p:sldId id="354" r:id="rId8"/>
    <p:sldId id="357" r:id="rId9"/>
    <p:sldId id="356" r:id="rId10"/>
    <p:sldId id="349" r:id="rId11"/>
    <p:sldId id="321" r:id="rId12"/>
    <p:sldId id="343" r:id="rId13"/>
    <p:sldId id="322" r:id="rId14"/>
    <p:sldId id="326" r:id="rId15"/>
    <p:sldId id="286" r:id="rId16"/>
    <p:sldId id="336" r:id="rId17"/>
    <p:sldId id="314" r:id="rId18"/>
    <p:sldId id="353" r:id="rId19"/>
    <p:sldId id="350" r:id="rId20"/>
    <p:sldId id="358" r:id="rId21"/>
    <p:sldId id="341" r:id="rId22"/>
    <p:sldId id="359" r:id="rId23"/>
    <p:sldId id="360" r:id="rId24"/>
    <p:sldId id="361" r:id="rId25"/>
    <p:sldId id="362" r:id="rId26"/>
    <p:sldId id="266" r:id="rId27"/>
    <p:sldId id="261" r:id="rId28"/>
    <p:sldId id="310" r:id="rId29"/>
    <p:sldId id="277" r:id="rId30"/>
    <p:sldId id="337" r:id="rId31"/>
    <p:sldId id="340" r:id="rId32"/>
    <p:sldId id="278" r:id="rId33"/>
    <p:sldId id="329" r:id="rId34"/>
    <p:sldId id="363" r:id="rId35"/>
    <p:sldId id="347" r:id="rId36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52164" autoAdjust="0"/>
  </p:normalViewPr>
  <p:slideViewPr>
    <p:cSldViewPr>
      <p:cViewPr varScale="1">
        <p:scale>
          <a:sx n="52" d="100"/>
          <a:sy n="52" d="100"/>
        </p:scale>
        <p:origin x="23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/>
              <a:t>Test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D9280-D705-486A-97AA-96B4A30ADE3F}" type="datetimeFigureOut">
              <a:rPr lang="fr-CH" smtClean="0"/>
              <a:t>09.04.2019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7708-3FD1-48E2-B4DB-ECB121572B7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60378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/>
            </a:lvl1pPr>
          </a:lstStyle>
          <a:p>
            <a:r>
              <a:rPr lang="fr-CH"/>
              <a:t>Test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589" y="0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AA31FA3B-4262-4B7A-9E7F-C07D2C27C53A}" type="datetimeFigureOut">
              <a:rPr lang="fr-FR" smtClean="0"/>
              <a:pPr/>
              <a:t>09/04/2019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9" tIns="44175" rIns="88349" bIns="44175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75" y="4721438"/>
            <a:ext cx="5447639" cy="4473185"/>
          </a:xfrm>
          <a:prstGeom prst="rect">
            <a:avLst/>
          </a:prstGeom>
        </p:spPr>
        <p:txBody>
          <a:bodyPr vert="horz" lIns="88349" tIns="44175" rIns="88349" bIns="4417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589" y="9442876"/>
            <a:ext cx="2950678" cy="49650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8155B6DC-81AA-4E1D-9CE3-504C599F8BC5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76524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CH" dirty="0" smtClean="0"/>
              <a:t> Au nom du comité ici</a:t>
            </a:r>
            <a:r>
              <a:rPr lang="fr-CH" baseline="0" dirty="0" smtClean="0"/>
              <a:t> présent, j’aimerais souhaiter la bienvenue </a:t>
            </a:r>
            <a:endParaRPr lang="fr-CH" dirty="0" smtClean="0"/>
          </a:p>
          <a:p>
            <a:pPr lvl="1">
              <a:buFont typeface="Arial" pitchFamily="34" charset="0"/>
              <a:buChar char="•"/>
            </a:pPr>
            <a:r>
              <a:rPr lang="fr-CH" baseline="0" dirty="0" smtClean="0"/>
              <a:t>Au représentant de la commune, M. Kummer?</a:t>
            </a:r>
          </a:p>
          <a:p>
            <a:pPr lvl="1">
              <a:buFont typeface="Arial" pitchFamily="34" charset="0"/>
              <a:buChar char="•"/>
            </a:pPr>
            <a:r>
              <a:rPr lang="fr-CH" baseline="0" dirty="0" smtClean="0"/>
              <a:t>aux </a:t>
            </a:r>
            <a:r>
              <a:rPr lang="fr-CH" baseline="0" dirty="0"/>
              <a:t>membres</a:t>
            </a:r>
          </a:p>
          <a:p>
            <a:pPr lvl="1">
              <a:buFont typeface="Arial" pitchFamily="34" charset="0"/>
              <a:buChar char="•"/>
            </a:pPr>
            <a:r>
              <a:rPr lang="fr-CH" baseline="0" dirty="0" smtClean="0"/>
              <a:t>aux </a:t>
            </a:r>
            <a:r>
              <a:rPr lang="fr-CH" baseline="0" dirty="0"/>
              <a:t>parents de juniors</a:t>
            </a:r>
          </a:p>
          <a:p>
            <a:pPr>
              <a:buFont typeface="Arial" pitchFamily="34" charset="0"/>
              <a:buNone/>
            </a:pPr>
            <a:endParaRPr lang="fr-CH" baseline="0" dirty="0"/>
          </a:p>
          <a:p>
            <a:pPr>
              <a:buFont typeface="Arial" pitchFamily="34" charset="0"/>
              <a:buChar char="•"/>
            </a:pPr>
            <a:r>
              <a:rPr lang="fr-CH" baseline="0" dirty="0"/>
              <a:t> Excusés 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baseline="0" dirty="0" smtClean="0"/>
              <a:t> François (vice-président)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baseline="0" dirty="0" smtClean="0"/>
              <a:t> Jean-Jacques, Barbara, Thierry, M. </a:t>
            </a:r>
            <a:r>
              <a:rPr lang="fr-CH" baseline="0" dirty="0" err="1" smtClean="0"/>
              <a:t>Leiser</a:t>
            </a:r>
            <a:r>
              <a:rPr lang="fr-CH" baseline="0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fr-CH" baseline="0" dirty="0" smtClean="0"/>
              <a:t> </a:t>
            </a:r>
            <a:r>
              <a:rPr lang="fr-CH" baseline="0" dirty="0"/>
              <a:t>M. John Kummer (Commissaire Délégué du </a:t>
            </a:r>
            <a:r>
              <a:rPr lang="fr-CH" baseline="0" dirty="0" smtClean="0"/>
              <a:t>Service </a:t>
            </a:r>
            <a:r>
              <a:rPr lang="fr-CH" baseline="0" dirty="0"/>
              <a:t>des Sport de la Commune de Versoix) qui ne pourra pas être présent </a:t>
            </a:r>
            <a:r>
              <a:rPr lang="fr-CH" baseline="0" dirty="0" smtClean="0"/>
              <a:t>aujourd’hui ?</a:t>
            </a:r>
          </a:p>
          <a:p>
            <a:pPr lvl="1">
              <a:buFont typeface="Arial" pitchFamily="34" charset="0"/>
              <a:buChar char="•"/>
            </a:pPr>
            <a:r>
              <a:rPr lang="fr-CH" baseline="0" dirty="0" smtClean="0"/>
              <a:t> Michael qui nous rejoindra après l’entraînement</a:t>
            </a:r>
            <a:endParaRPr lang="fr-CH" baseline="0" dirty="0"/>
          </a:p>
          <a:p>
            <a:pPr>
              <a:buFont typeface="Arial" pitchFamily="34" charset="0"/>
              <a:buChar char="•"/>
            </a:pPr>
            <a:endParaRPr lang="fr-CH" baseline="0" dirty="0"/>
          </a:p>
          <a:p>
            <a:pPr>
              <a:buFont typeface="Arial" pitchFamily="34" charset="0"/>
              <a:buChar char="•"/>
            </a:pPr>
            <a:r>
              <a:rPr lang="fr-CH" baseline="0" dirty="0"/>
              <a:t> N’oubliez pas de signer la  feuille de présence et récupérer les 20 CHF de caution </a:t>
            </a:r>
            <a:r>
              <a:rPr lang="fr-CH" baseline="0" dirty="0" smtClean="0"/>
              <a:t>pour ceux qui y ont droit</a:t>
            </a:r>
            <a:endParaRPr lang="fr-CH" baseline="0" dirty="0"/>
          </a:p>
          <a:p>
            <a:pPr>
              <a:buFont typeface="Arial" pitchFamily="34" charset="0"/>
              <a:buChar char="•"/>
            </a:pPr>
            <a:endParaRPr lang="fr-CH" baseline="0" dirty="0"/>
          </a:p>
          <a:p>
            <a:pPr>
              <a:buFont typeface="Arial" pitchFamily="34" charset="0"/>
              <a:buChar char="•"/>
            </a:pPr>
            <a:r>
              <a:rPr lang="fr-CH" baseline="0" dirty="0"/>
              <a:t> Vérifier le quorum (</a:t>
            </a:r>
            <a:r>
              <a:rPr lang="fr-CH" baseline="0" dirty="0" smtClean="0"/>
              <a:t>1/5 </a:t>
            </a:r>
            <a:r>
              <a:rPr lang="fr-CH" baseline="0" dirty="0"/>
              <a:t>membres actifs</a:t>
            </a:r>
            <a:r>
              <a:rPr lang="fr-CH" baseline="0" dirty="0" smtClean="0"/>
              <a:t>) =&gt; 32/5 = 6.4</a:t>
            </a:r>
          </a:p>
          <a:p>
            <a:pPr>
              <a:buFont typeface="Arial" pitchFamily="34" charset="0"/>
              <a:buNone/>
            </a:pPr>
            <a:endParaRPr lang="fr-CH" baseline="0" dirty="0" smtClean="0"/>
          </a:p>
          <a:p>
            <a:pPr>
              <a:buFont typeface="Arial" pitchFamily="34" charset="0"/>
              <a:buChar char="•"/>
            </a:pP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46615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41747" lvl="1" indent="0">
              <a:buFont typeface="Arial" pitchFamily="34" charset="0"/>
              <a:buNone/>
            </a:pPr>
            <a:r>
              <a:rPr lang="fr-CH" baseline="0" dirty="0"/>
              <a:t>Avant de passer à la compétition, quelques nouvelles de </a:t>
            </a:r>
            <a:r>
              <a:rPr lang="fr-CH" baseline="0" dirty="0" smtClean="0"/>
              <a:t>l’association cantonale de badminton: </a:t>
            </a:r>
            <a:endParaRPr lang="fr-CH" baseline="0" dirty="0"/>
          </a:p>
          <a:p>
            <a:pPr marL="441747" lvl="1" indent="0">
              <a:buFont typeface="Arial" pitchFamily="34" charset="0"/>
              <a:buNone/>
            </a:pPr>
            <a:endParaRPr lang="fr-CH" baseline="0" dirty="0" smtClean="0"/>
          </a:p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ACGB :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Election le 28 mai 2018 d’un nouveau président en la personne de M. Ronnie </a:t>
            </a:r>
            <a:r>
              <a:rPr lang="fr-CH" baseline="0" dirty="0" err="1" smtClean="0"/>
              <a:t>Rigo</a:t>
            </a:r>
            <a:r>
              <a:rPr lang="fr-CH" baseline="0" dirty="0" smtClean="0"/>
              <a:t>. </a:t>
            </a:r>
            <a:br>
              <a:rPr lang="fr-CH" baseline="0" dirty="0" smtClean="0"/>
            </a:br>
            <a:r>
              <a:rPr lang="fr-CH" baseline="0" dirty="0" smtClean="0"/>
              <a:t>Pour ceux qui ne le connaissent pas, il est déjà le président du BC B.A.D. et il a trois enfants qui joue aux badminton. </a:t>
            </a:r>
            <a:r>
              <a:rPr lang="fr-CH" baseline="0" dirty="0" err="1" smtClean="0"/>
              <a:t>Lui-.même</a:t>
            </a:r>
            <a:r>
              <a:rPr lang="fr-CH" baseline="0" dirty="0" smtClean="0"/>
              <a:t> et son épouse jouent également.</a:t>
            </a:r>
            <a:br>
              <a:rPr lang="fr-CH" baseline="0" dirty="0" smtClean="0"/>
            </a:br>
            <a:r>
              <a:rPr lang="fr-CH" baseline="0" dirty="0" smtClean="0"/>
              <a:t>Il a commencé par rencontrer par rencontrer tous les présidents de clubs pour connaître leur besoins; je l’ai donc rencontré en janvier de cette année pour discuter des liens entre le Versoix BC et l’ACGB..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Il est clairement plus impliqué que le précédent président, mais peut-être moins objectifs de par ses liens particuliers avec certains clubs du canton.</a:t>
            </a:r>
            <a:br>
              <a:rPr lang="fr-CH" baseline="0" dirty="0" smtClean="0"/>
            </a:br>
            <a:r>
              <a:rPr lang="fr-CH" baseline="0" dirty="0" smtClean="0"/>
              <a:t>Même s’il a repris l’essentiel du comité précédent, il y aura deux démissions cette année . Le secrétaire et le Web Master. Ronnie m’a fait savoir à plusieurs reprise qu’une présence </a:t>
            </a:r>
            <a:r>
              <a:rPr lang="fr-CH" baseline="0" dirty="0" err="1" smtClean="0"/>
              <a:t>versoisienne</a:t>
            </a:r>
            <a:r>
              <a:rPr lang="fr-CH" baseline="0" dirty="0" smtClean="0"/>
              <a:t> serait le bienvenu =&gt; Avis aux volontaires.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Une nouvelle qui concerne plus spécifiquement certains de nos joueurs : le départ de M. Anouk Gaillard entraîneur cantonal de l’ACGB.</a:t>
            </a:r>
            <a:br>
              <a:rPr lang="fr-CH" baseline="0" dirty="0" smtClean="0"/>
            </a:br>
            <a:r>
              <a:rPr lang="fr-CH" baseline="0" dirty="0" smtClean="0"/>
              <a:t>Le recrutement est en cours,. Encore deux candidats en lice. Décision d’ici fin avril.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Il est possible que les entraînements cadre deviennent payants dès la saison prochaine.</a:t>
            </a:r>
          </a:p>
          <a:p>
            <a:pPr marL="613197" lvl="1" indent="-171450">
              <a:buFont typeface="Arial" pitchFamily="34" charset="0"/>
              <a:buChar char="•"/>
            </a:pPr>
            <a:endParaRPr lang="fr-CH" baseline="0" dirty="0" smtClean="0"/>
          </a:p>
          <a:p>
            <a:pPr marL="441747" lvl="1" indent="0">
              <a:buFont typeface="Arial" pitchFamily="34" charset="0"/>
              <a:buNone/>
            </a:pPr>
            <a:r>
              <a:rPr lang="fr-CH" baseline="0" dirty="0" err="1" smtClean="0"/>
              <a:t>Swiss</a:t>
            </a:r>
            <a:r>
              <a:rPr lang="fr-CH" baseline="0" dirty="0" smtClean="0"/>
              <a:t>-Badminton :</a:t>
            </a:r>
          </a:p>
          <a:p>
            <a:pPr marL="441747" lvl="1" indent="0">
              <a:buFont typeface="Arial" pitchFamily="34" charset="0"/>
              <a:buNone/>
            </a:pPr>
            <a:endParaRPr lang="fr-CH" baseline="0" dirty="0" smtClean="0"/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err="1" smtClean="0"/>
              <a:t>Swiss</a:t>
            </a:r>
            <a:r>
              <a:rPr lang="fr-CH" baseline="0" dirty="0" smtClean="0"/>
              <a:t>-Badminton suit une tendance plus élitiste que par le passé surtout au niveau des juniors.</a:t>
            </a:r>
            <a:br>
              <a:rPr lang="fr-CH" baseline="0" dirty="0" smtClean="0"/>
            </a:br>
            <a:r>
              <a:rPr lang="fr-CH" baseline="0" dirty="0" smtClean="0"/>
              <a:t>Cela se traduit entre autre sur la modification du règlement des tournois nationaux juniors.</a:t>
            </a:r>
            <a:br>
              <a:rPr lang="fr-CH" baseline="0" dirty="0" smtClean="0"/>
            </a:br>
            <a:r>
              <a:rPr lang="fr-CH" baseline="0" dirty="0" smtClean="0"/>
              <a:t>A priori, on pourrait s’imaginer que cela devrait avoir pas ou peu d’impact à notre niveau. Cependant, ces changements risquent de modifier également l’organisation des tournois juniors régionaux et cantonaux.</a:t>
            </a:r>
            <a:br>
              <a:rPr lang="fr-CH" baseline="0" dirty="0" smtClean="0"/>
            </a:br>
            <a:r>
              <a:rPr lang="fr-CH" baseline="0" dirty="0" smtClean="0"/>
              <a:t>En effet, comme il faudra se qualifier pour participer aux tournois nationaux, il faudra d’abord acquérir des points en participants à plus de tournois régionaux et cantonaux. Ces tournois risquent de voir leur niveau s’élever dès la saison prochaine. Pour l’instant, rien n’est encore décidé.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Dès la saison prochaine, une partie des cotisations versées pour les licences </a:t>
            </a:r>
            <a:r>
              <a:rPr lang="fr-CH" baseline="0" dirty="0" err="1" smtClean="0"/>
              <a:t>Swiss</a:t>
            </a:r>
            <a:r>
              <a:rPr lang="fr-CH" baseline="0" dirty="0" smtClean="0"/>
              <a:t>-Badminton sera reversées aux associations cantonales pour soutenir la formation des juniors. Il faut savoir que depuis 4 ans, la fédération contraint les clubs à prendre un licence pour tous leurs juniors, qu’il participe à des tournois au pas. Jusqu’à présent, cet argent était utilisé uniquement par la fédération pour son centre de formation à Berne.. Sous la pression des association régionale, une partie de cette argent pourra donc aussi être utilisé pour les juniors au niveau régional.</a:t>
            </a:r>
          </a:p>
          <a:p>
            <a:pPr marL="613197" lvl="1" indent="-171450">
              <a:buFont typeface="Arial" pitchFamily="34" charset="0"/>
              <a:buChar char="•"/>
            </a:pPr>
            <a:endParaRPr lang="fr-CH" baseline="0" dirty="0" smtClean="0"/>
          </a:p>
          <a:p>
            <a:pPr marL="613197" lvl="1" indent="-171450">
              <a:buFont typeface="Arial" pitchFamily="34" charset="0"/>
              <a:buChar char="•"/>
            </a:pPr>
            <a:endParaRPr lang="fr-CH" baseline="0" dirty="0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04380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H" dirty="0" smtClean="0"/>
              <a:t>Je change de casquette pour vous parler maintenant</a:t>
            </a:r>
            <a:r>
              <a:rPr lang="fr-CH" baseline="0" dirty="0" smtClean="0"/>
              <a:t> de la compétition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 smtClean="0"/>
              <a:t>Comme cité en introduction, le VBC a présenté deux équipes interclubs cette saison : </a:t>
            </a:r>
            <a:endParaRPr lang="fr-CH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dirty="0" smtClean="0"/>
              <a:t>Versoix </a:t>
            </a:r>
            <a:r>
              <a:rPr lang="fr-CH" dirty="0"/>
              <a:t>1 (3</a:t>
            </a:r>
            <a:r>
              <a:rPr lang="fr-CH" baseline="30000" dirty="0"/>
              <a:t>ème</a:t>
            </a:r>
            <a:r>
              <a:rPr lang="fr-CH" baseline="0" dirty="0"/>
              <a:t> ligue)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/>
              <a:t>Remplaçantes : </a:t>
            </a:r>
            <a:r>
              <a:rPr lang="fr-CH" baseline="0" dirty="0" smtClean="0"/>
              <a:t>Charlotte, Jacqueline, Alexandre et moi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Cette équipe a vécu une fin de saison rocambolesque. Alors que l’équipe briguait la 1</a:t>
            </a:r>
            <a:r>
              <a:rPr lang="fr-CH" baseline="30000" dirty="0" smtClean="0"/>
              <a:t>ère</a:t>
            </a:r>
            <a:r>
              <a:rPr lang="fr-CH" baseline="0" dirty="0" smtClean="0"/>
              <a:t> place, ils ont finalement terminé 2</a:t>
            </a:r>
            <a:r>
              <a:rPr lang="fr-CH" baseline="30000" dirty="0" smtClean="0"/>
              <a:t>ème</a:t>
            </a:r>
            <a:r>
              <a:rPr lang="fr-CH" baseline="0" dirty="0" smtClean="0"/>
              <a:t> suite à un match litigieux entre Police et BAD.</a:t>
            </a:r>
            <a:br>
              <a:rPr lang="fr-CH" baseline="0" dirty="0" smtClean="0"/>
            </a:br>
            <a:r>
              <a:rPr lang="fr-CH" baseline="0" dirty="0" smtClean="0"/>
              <a:t>Le BC Police a finalement renoncé à la promotion; laissant la place à Versoix pour la 2</a:t>
            </a:r>
            <a:r>
              <a:rPr lang="fr-CH" baseline="30000" dirty="0" smtClean="0"/>
              <a:t>ème</a:t>
            </a:r>
            <a:r>
              <a:rPr lang="fr-CH" baseline="0" dirty="0" smtClean="0"/>
              <a:t> ligue.; sous condition cependant que l’équipe de Versoix intègre certains joueurs de Police en licence plus.</a:t>
            </a: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59939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dirty="0"/>
              <a:t>Versoix 2 (4</a:t>
            </a:r>
            <a:r>
              <a:rPr lang="fr-CH" baseline="30000" dirty="0"/>
              <a:t>ème</a:t>
            </a:r>
            <a:r>
              <a:rPr lang="fr-CH" baseline="0" dirty="0"/>
              <a:t> ligue) </a:t>
            </a:r>
            <a:r>
              <a:rPr lang="fr-CH" baseline="0" dirty="0" smtClean="0"/>
              <a:t>: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sz="1200" dirty="0" smtClean="0"/>
              <a:t>Ligue : 4</a:t>
            </a:r>
            <a:r>
              <a:rPr lang="fr-CH" sz="1200" baseline="30000" dirty="0" smtClean="0"/>
              <a:t>ème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H" sz="1200" dirty="0" smtClean="0"/>
              <a:t>Joueurs : </a:t>
            </a:r>
            <a:r>
              <a:rPr lang="fr-CH" sz="1200" u="sng" dirty="0" smtClean="0"/>
              <a:t>Benoît</a:t>
            </a:r>
            <a:r>
              <a:rPr lang="fr-CH" sz="1200" dirty="0" smtClean="0"/>
              <a:t>, Charlotte, Jacqueline, Rachel, Alexandre, Patrick, Thierry et Mark</a:t>
            </a:r>
            <a:endParaRPr lang="fr-CH" baseline="0" dirty="0"/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Remplaçants </a:t>
            </a:r>
            <a:r>
              <a:rPr lang="fr-CH" baseline="0" dirty="0" smtClean="0"/>
              <a:t>:</a:t>
            </a:r>
            <a:r>
              <a:rPr lang="fr-CH" baseline="0" dirty="0" err="1" smtClean="0"/>
              <a:t>Andreia</a:t>
            </a:r>
            <a:r>
              <a:rPr lang="fr-CH" baseline="0" dirty="0" smtClean="0"/>
              <a:t>, et Kévin, </a:t>
            </a:r>
            <a:r>
              <a:rPr lang="fr-CH" baseline="0" dirty="0" err="1" smtClean="0"/>
              <a:t>Laïla</a:t>
            </a:r>
            <a:r>
              <a:rPr lang="fr-CH" baseline="0" dirty="0" smtClean="0"/>
              <a:t>?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Jusqu’à la dernière rencontre, l’équipe pouvait espérer la première place du groupe. Malheureusement, l’équipe termine finalement 3</a:t>
            </a:r>
            <a:r>
              <a:rPr lang="fr-CH" baseline="30000" dirty="0" smtClean="0"/>
              <a:t>ème</a:t>
            </a:r>
            <a:r>
              <a:rPr lang="fr-CH" baseline="0" dirty="0" smtClean="0"/>
              <a:t> avec somme toute, une bonne saison. </a:t>
            </a:r>
            <a:endParaRPr lang="fr-CH" baseline="0" dirty="0"/>
          </a:p>
          <a:p>
            <a:pPr marL="441747" lvl="1" indent="0">
              <a:buFont typeface="Arial" panose="020B0604020202020204" pitchFamily="34" charset="0"/>
              <a:buNone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5993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dirty="0"/>
              <a:t>Rappel : Le challenge</a:t>
            </a:r>
            <a:r>
              <a:rPr lang="fr-CH" baseline="0" dirty="0"/>
              <a:t> Françoise </a:t>
            </a:r>
            <a:r>
              <a:rPr lang="fr-CH" baseline="0" dirty="0" err="1"/>
              <a:t>Schurter</a:t>
            </a:r>
            <a:r>
              <a:rPr lang="fr-CH" baseline="0" dirty="0"/>
              <a:t> récompense le(la) joueur(</a:t>
            </a:r>
            <a:r>
              <a:rPr lang="fr-CH" baseline="0" dirty="0" err="1"/>
              <a:t>euse</a:t>
            </a:r>
            <a:r>
              <a:rPr lang="fr-CH" baseline="0" dirty="0"/>
              <a:t>) qui a obtenu la plus grande proportion de matchs gagnés en interclubs avec Versoix.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Ne tiens pas comptes des autres compétitions telles que les tournois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Ne tiens pas compte de la ligue ou du niveau des adversaires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Pondération de 50% pour les doubles et les mixtes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Contrainte : Participé à un minimum de matchs IC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endParaRPr lang="fr-CH" baseline="0" dirty="0" smtClean="0"/>
          </a:p>
          <a:p>
            <a:pPr marL="607402" lvl="1" indent="-165655">
              <a:buFont typeface="Arial" panose="020B0604020202020204" pitchFamily="34" charset="0"/>
              <a:buChar char="•"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09377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7402" lvl="1" indent="-165655">
              <a:buFont typeface="Arial" pitchFamily="34" charset="0"/>
              <a:buChar char="•"/>
            </a:pPr>
            <a:r>
              <a:rPr lang="fr-CH" baseline="0" dirty="0"/>
              <a:t>Outre les interclubs, nos compétiteurs ont participés à de très nombreux tournois cette saison que ce soit sur Genève ou plus loin en Romandie.</a:t>
            </a:r>
          </a:p>
          <a:p>
            <a:pPr marL="607402" lvl="1" indent="-165655">
              <a:buFont typeface="Arial" pitchFamily="34" charset="0"/>
              <a:buChar char="•"/>
            </a:pPr>
            <a:r>
              <a:rPr lang="fr-CH" baseline="0" dirty="0"/>
              <a:t>Je ne citerai pas tous les </a:t>
            </a:r>
            <a:r>
              <a:rPr lang="fr-CH" baseline="0" dirty="0" smtClean="0"/>
              <a:t>succès de </a:t>
            </a:r>
            <a:r>
              <a:rPr lang="fr-CH" baseline="0" dirty="0"/>
              <a:t>nos </a:t>
            </a:r>
            <a:r>
              <a:rPr lang="fr-CH" baseline="0" dirty="0" smtClean="0"/>
              <a:t>compétiteurs cette saison, mais</a:t>
            </a:r>
          </a:p>
          <a:p>
            <a:pPr marL="1064602" lvl="2" indent="-165655">
              <a:buFont typeface="Arial" pitchFamily="34" charset="0"/>
              <a:buChar char="•"/>
            </a:pPr>
            <a:r>
              <a:rPr lang="fr-CH" baseline="0" dirty="0" smtClean="0"/>
              <a:t>Titre de vice-championne genevoise pour </a:t>
            </a:r>
            <a:r>
              <a:rPr lang="fr-CH" baseline="0" dirty="0" err="1" smtClean="0"/>
              <a:t>Andreai</a:t>
            </a:r>
            <a:r>
              <a:rPr lang="fr-CH" baseline="0" dirty="0" smtClean="0"/>
              <a:t> weekend passé</a:t>
            </a:r>
          </a:p>
          <a:p>
            <a:pPr marL="1064602" lvl="2" indent="-165655">
              <a:buFont typeface="Arial" pitchFamily="34" charset="0"/>
              <a:buChar char="•"/>
            </a:pPr>
            <a:r>
              <a:rPr lang="fr-CH" baseline="0" dirty="0" smtClean="0"/>
              <a:t>Qualification et participation de Thibault aux championnat suisse élite à Brigue en décembre dernier.</a:t>
            </a:r>
            <a:endParaRPr lang="fr-CH" baseline="0" dirty="0"/>
          </a:p>
          <a:p>
            <a:pPr marL="898947" lvl="2" indent="0">
              <a:buFont typeface="Arial" pitchFamily="34" charset="0"/>
              <a:buNone/>
            </a:pPr>
            <a:endParaRPr lang="fr-CH" baseline="0" dirty="0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07534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fr-CH" baseline="0" dirty="0"/>
              <a:t>Je passe maintenant à la partie juniors et pour commencer des cours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CH" baseline="0" dirty="0"/>
              <a:t>Entraîneurs J+S : Michael, Benoît, Thibault et Loïc </a:t>
            </a: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3776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/>
              <a:t>Un événement incontournable de la vie du club depuis de nombreuses années et qui s’adresse particulièrement aux juniors : le camp d’</a:t>
            </a:r>
            <a:r>
              <a:rPr lang="fr-CH" baseline="0" dirty="0" err="1"/>
              <a:t>Ovronnaz</a:t>
            </a:r>
            <a:endParaRPr lang="fr-CH" baseline="0" dirty="0"/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Camp de badminton destiné à tous les juniors du club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Entraînement intensifs badminton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Centre sportif du Valais à </a:t>
            </a:r>
            <a:r>
              <a:rPr lang="fr-CH" baseline="0" dirty="0" err="1"/>
              <a:t>Ovronnaz</a:t>
            </a:r>
            <a:endParaRPr lang="fr-CH" baseline="0" dirty="0"/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Bains le dimanche après-midi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Dates : </a:t>
            </a:r>
            <a:r>
              <a:rPr lang="fr-CH" baseline="0" dirty="0" smtClean="0"/>
              <a:t>26-28 </a:t>
            </a:r>
            <a:r>
              <a:rPr lang="fr-CH" baseline="0" dirty="0"/>
              <a:t>octobre 2017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Nous étions </a:t>
            </a:r>
            <a:r>
              <a:rPr lang="fr-CH" baseline="0" dirty="0" smtClean="0"/>
              <a:t>20 </a:t>
            </a:r>
            <a:r>
              <a:rPr lang="fr-CH" baseline="0" dirty="0"/>
              <a:t>participants en tout dont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Deux joueurs-entraîneurs : Thibault et Loïc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Deux accompagnants : Elena et moi-même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8 filles et 12 garçons</a:t>
            </a:r>
            <a:endParaRPr lang="fr-CH" baseline="0" dirty="0"/>
          </a:p>
          <a:p>
            <a:pPr marL="150202" lvl="0" indent="-165655">
              <a:buFont typeface="Arial" panose="020B0604020202020204" pitchFamily="34" charset="0"/>
              <a:buChar char="•"/>
            </a:pPr>
            <a:r>
              <a:rPr lang="fr-CH" baseline="0" dirty="0"/>
              <a:t>Quelques particularités pour ce camps </a:t>
            </a:r>
          </a:p>
          <a:p>
            <a:pPr marL="150202" lvl="0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Tout </a:t>
            </a:r>
            <a:r>
              <a:rPr lang="fr-CH" baseline="0" dirty="0"/>
              <a:t>s’est déroulé pour le mieux pendant ce </a:t>
            </a:r>
            <a:r>
              <a:rPr lang="fr-CH" baseline="0" dirty="0" smtClean="0"/>
              <a:t>camps (aucun blessé)</a:t>
            </a:r>
          </a:p>
          <a:p>
            <a:pPr marL="150202" lvl="0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Par contre, grosse déception dimanche : Les bains d’</a:t>
            </a:r>
            <a:r>
              <a:rPr lang="fr-CH" baseline="0" dirty="0" err="1" smtClean="0"/>
              <a:t>Ovronnaz</a:t>
            </a:r>
            <a:r>
              <a:rPr lang="fr-CH" baseline="0" dirty="0" smtClean="0"/>
              <a:t> fermaient exceptionnellement quand nous sommes arrivé sur place</a:t>
            </a:r>
          </a:p>
          <a:p>
            <a:pPr marL="150202" lvl="0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=&gt; Solution de secours : Bains de </a:t>
            </a:r>
            <a:r>
              <a:rPr lang="fr-CH" baseline="0" dirty="0" err="1" smtClean="0"/>
              <a:t>Lavey</a:t>
            </a:r>
            <a:r>
              <a:rPr lang="fr-CH" baseline="0" dirty="0" smtClean="0"/>
              <a:t> </a:t>
            </a:r>
            <a:endParaRPr lang="fr-CH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aseline="0" dirty="0"/>
              <a:t> </a:t>
            </a:r>
            <a:endParaRPr lang="fr-CH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aseline="0" dirty="0" smtClean="0"/>
              <a:t>J’en profite pour remercier les entraîneurs du camps, </a:t>
            </a:r>
            <a:r>
              <a:rPr lang="fr-CH" baseline="0" dirty="0" err="1" smtClean="0"/>
              <a:t>Thibsult</a:t>
            </a:r>
            <a:r>
              <a:rPr lang="fr-CH" baseline="0" dirty="0" smtClean="0"/>
              <a:t> et Loïc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H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H" baseline="0" dirty="0" smtClean="0"/>
              <a:t>Merci aussi  à tous les juniors, parents et autres bénévoles qui ont aidé ce jour-là et qui ont donc contribué indirectement au succès du camp d’</a:t>
            </a:r>
            <a:r>
              <a:rPr lang="fr-CH" baseline="0" dirty="0" err="1" smtClean="0"/>
              <a:t>Ovronnaz</a:t>
            </a:r>
            <a:r>
              <a:rPr lang="fr-CH" baseline="0" dirty="0" smtClean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CH" baseline="0" dirty="0"/>
          </a:p>
          <a:p>
            <a:pPr marL="150202" lvl="0" indent="-165655">
              <a:buFont typeface="Arial" panose="020B0604020202020204" pitchFamily="34" charset="0"/>
              <a:buChar char="•"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799620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575724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fr-CH" baseline="0" dirty="0"/>
              <a:t>J’en profite pour remercier les entraîneurs du camps, </a:t>
            </a:r>
            <a:r>
              <a:rPr lang="fr-CH" baseline="0" dirty="0" smtClean="0"/>
              <a:t>Thibault </a:t>
            </a:r>
            <a:r>
              <a:rPr lang="fr-CH" baseline="0" dirty="0"/>
              <a:t>assisté de Loïc pour </a:t>
            </a:r>
            <a:r>
              <a:rPr lang="fr-CH" baseline="0" dirty="0" smtClean="0"/>
              <a:t>le sérieux </a:t>
            </a:r>
            <a:r>
              <a:rPr lang="fr-CH" baseline="0" dirty="0"/>
              <a:t>et professionnalisme </a:t>
            </a:r>
            <a:r>
              <a:rPr lang="fr-CH" baseline="0" dirty="0" smtClean="0"/>
              <a:t>dont ils ont fait preuve durant tout le weekend.</a:t>
            </a: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598320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/>
              <a:t>Circuit juniors genevois et romand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10 participants dont une bonne partie pour la première fois cette année.</a:t>
            </a:r>
            <a:endParaRPr lang="fr-CH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aseline="0" dirty="0"/>
              <a:t>Masters Genevois ce weekend avec </a:t>
            </a:r>
            <a:r>
              <a:rPr lang="fr-CH" baseline="0" dirty="0" smtClean="0"/>
              <a:t>4 qualifiés </a:t>
            </a:r>
            <a:r>
              <a:rPr lang="fr-CH" baseline="0" dirty="0" err="1" smtClean="0"/>
              <a:t>versoisiens</a:t>
            </a:r>
            <a:r>
              <a:rPr lang="fr-CH" baseline="0" dirty="0" smtClean="0"/>
              <a:t> (Marin, Lara, Gabriel et Thomas)</a:t>
            </a:r>
            <a:endParaRPr lang="fr-CH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aseline="0" dirty="0"/>
              <a:t>Bonne chance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/>
              <a:t>Tournoi international du Jet </a:t>
            </a:r>
            <a:r>
              <a:rPr lang="fr-CH" baseline="0" dirty="0" smtClean="0"/>
              <a:t>d’Eau </a:t>
            </a:r>
            <a:r>
              <a:rPr lang="fr-CH" baseline="0" dirty="0"/>
              <a:t>et </a:t>
            </a:r>
            <a:r>
              <a:rPr lang="fr-CH" baseline="0" dirty="0" smtClean="0"/>
              <a:t>Yverdon </a:t>
            </a:r>
            <a:endParaRPr lang="fr-CH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Championnat </a:t>
            </a:r>
            <a:r>
              <a:rPr lang="fr-CH" baseline="0" dirty="0"/>
              <a:t>Genevois </a:t>
            </a:r>
            <a:r>
              <a:rPr lang="fr-CH" baseline="0" dirty="0" smtClean="0"/>
              <a:t>(février 2019)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Participants sur la photo (manque Lara)</a:t>
            </a:r>
            <a:endParaRPr lang="fr-CH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Résultats 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CH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fr-C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Championne genevoise en simple U17-U19 et en doubles U17-U19 avec </a:t>
            </a:r>
            <a:r>
              <a:rPr lang="fr-CH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Laïla</a:t>
            </a:r>
            <a:endParaRPr lang="fr-CH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CH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Laïla</a:t>
            </a:r>
            <a:r>
              <a:rPr lang="fr-C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Championne genevois en double U17-U19 avec </a:t>
            </a:r>
            <a:r>
              <a:rPr lang="fr-CH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Andreia</a:t>
            </a:r>
            <a:r>
              <a:rPr lang="fr-C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3ème en simple U17-U19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C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Thomas : Champion genevois en double U17 avec Bastien et 2ème en simple U15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C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Bastien : Champion genevois en double U17 avec Thomas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C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 : 3ème en simple U13</a:t>
            </a:r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3772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Comme</a:t>
            </a:r>
            <a:r>
              <a:rPr lang="fr-CH" baseline="0" dirty="0"/>
              <a:t> indiqué dans la convocation pour l’AG, l’ordre du jour sera le suivant….</a:t>
            </a:r>
          </a:p>
          <a:p>
            <a:endParaRPr lang="fr-CH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 smtClean="0"/>
              <a:t>Nous avons reçu des propositions individuelles dont je parlerai à la fin de l’assemblée mais qui ne figurent pas à l’ordre du jour.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H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700904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261320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581135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Capital de 38107.77</a:t>
            </a: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210183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Perte de 351.90 CHF du au 40 ans</a:t>
            </a: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77341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546087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74362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Michael </a:t>
            </a:r>
            <a:r>
              <a:rPr lang="fr-CH" dirty="0" err="1"/>
              <a:t>Birner</a:t>
            </a:r>
            <a:endParaRPr lang="fr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dirty="0"/>
              <a:t>Thierry</a:t>
            </a:r>
            <a:r>
              <a:rPr lang="fr-CH" baseline="0" dirty="0"/>
              <a:t> </a:t>
            </a:r>
            <a:r>
              <a:rPr lang="fr-CH" baseline="0" dirty="0" err="1"/>
              <a:t>Rochat</a:t>
            </a: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285616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CH" dirty="0"/>
              <a:t>Acceptation des rapports du comité</a:t>
            </a:r>
          </a:p>
          <a:p>
            <a:pPr marL="228600" indent="-228600">
              <a:buFont typeface="+mj-lt"/>
              <a:buAutoNum type="arabicPeriod"/>
            </a:pPr>
            <a:r>
              <a:rPr lang="fr-CH" dirty="0"/>
              <a:t>Acceptation</a:t>
            </a:r>
            <a:r>
              <a:rPr lang="fr-CH" baseline="0" dirty="0"/>
              <a:t> des comptes 2016  et du budget 2017</a:t>
            </a:r>
          </a:p>
          <a:p>
            <a:pPr marL="0" indent="0">
              <a:buFont typeface="+mj-lt"/>
              <a:buNone/>
            </a:pPr>
            <a:endParaRPr lang="fr-CH" baseline="0" dirty="0"/>
          </a:p>
          <a:p>
            <a:pPr marL="228600" indent="-228600">
              <a:buFont typeface="+mj-lt"/>
              <a:buAutoNum type="arabicPeriod"/>
            </a:pP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426360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baseline="0" dirty="0"/>
              <a:t>Election du comité 2018-2019:</a:t>
            </a:r>
          </a:p>
          <a:p>
            <a:r>
              <a:rPr lang="fr-CH" baseline="0" dirty="0"/>
              <a:t>Voici donc l’organisation du comité que nous vous proposons pour la saison prochaine.</a:t>
            </a:r>
          </a:p>
          <a:p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780336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CH" baseline="0" dirty="0"/>
              <a:t>Election de deux vérificateurs aux comptes</a:t>
            </a: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76733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fr-CH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 smtClean="0"/>
              <a:t>Comme le stipule les statuts, il nous faut d’abord accepter le P.V de l’assemblée générale de l’année passée….</a:t>
            </a: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738760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471137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aseline="0" dirty="0" smtClean="0"/>
              <a:t>En tout cas deux </a:t>
            </a:r>
            <a:r>
              <a:rPr lang="fr-CH" baseline="0" dirty="0"/>
              <a:t>équipes la saisons prochaine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/>
              <a:t>Versoix 1 qui évoluera en </a:t>
            </a:r>
            <a:r>
              <a:rPr lang="fr-CH" baseline="0" dirty="0" smtClean="0"/>
              <a:t>2</a:t>
            </a:r>
            <a:r>
              <a:rPr lang="fr-CH" baseline="30000" dirty="0" smtClean="0"/>
              <a:t>ème</a:t>
            </a:r>
            <a:r>
              <a:rPr lang="fr-CH" baseline="0" dirty="0" smtClean="0"/>
              <a:t> </a:t>
            </a:r>
            <a:r>
              <a:rPr lang="fr-CH" baseline="0" dirty="0"/>
              <a:t>ligue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baseline="0" dirty="0"/>
              <a:t>Versoix 2 en 4</a:t>
            </a:r>
            <a:r>
              <a:rPr lang="fr-CH" baseline="30000" dirty="0"/>
              <a:t>ème</a:t>
            </a:r>
            <a:r>
              <a:rPr lang="fr-CH" baseline="0" dirty="0"/>
              <a:t> ligue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dirty="0" smtClean="0"/>
              <a:t>Si</a:t>
            </a:r>
            <a:r>
              <a:rPr lang="fr-CH" baseline="0" dirty="0" smtClean="0"/>
              <a:t> nous arrivons recruter suffisamment de dames, création d’une 3</a:t>
            </a:r>
            <a:r>
              <a:rPr lang="fr-CH" baseline="30000" dirty="0" smtClean="0"/>
              <a:t>ème</a:t>
            </a:r>
            <a:r>
              <a:rPr lang="fr-CH" baseline="0" dirty="0" smtClean="0"/>
              <a:t> équipe interclubs.</a:t>
            </a: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194493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fr-CH" dirty="0" smtClean="0"/>
              <a:t>Suggestion</a:t>
            </a:r>
            <a:r>
              <a:rPr lang="fr-CH" baseline="0" dirty="0" smtClean="0"/>
              <a:t> de supprimer l’envoi par courrier postal pour la convocation des membres à l’AGO.</a:t>
            </a:r>
            <a:endParaRPr lang="fr-CH" dirty="0" smtClean="0"/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fr-CH" dirty="0" smtClean="0"/>
              <a:t>Il y a une demande des joueurs qui</a:t>
            </a:r>
            <a:r>
              <a:rPr lang="fr-CH" baseline="0" dirty="0" smtClean="0"/>
              <a:t> participent aux interclubs de pouvoir suivre un entraînement hebdomadaire d’une heure avec un entraîneur.</a:t>
            </a:r>
            <a:r>
              <a:rPr lang="fr-CH" baseline="0" dirty="0"/>
              <a:t/>
            </a:r>
            <a:br>
              <a:rPr lang="fr-CH" baseline="0" dirty="0"/>
            </a:br>
            <a:r>
              <a:rPr lang="fr-CH" baseline="0" dirty="0" smtClean="0"/>
              <a:t>Idéalement, ce serait avec Michael le lundi de 20h30 à 21h30.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fr-CH" baseline="0" dirty="0" smtClean="0"/>
              <a:t>Proposition que le club mette à disposition des volants pour les entraînements libres (pas seulement pour les entraînements «officiels» et les compétitions).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endParaRPr lang="fr-CH" baseline="0" dirty="0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605815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Comité </a:t>
            </a:r>
            <a:r>
              <a:rPr lang="fr-CH" baseline="0" dirty="0"/>
              <a:t>: Fourni énormément de travail cette année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Autres personnes actives dans les activités du club sans être forcément au comité ni même </a:t>
            </a:r>
            <a:r>
              <a:rPr lang="fr-CH" baseline="0" dirty="0" smtClean="0"/>
              <a:t>membre:</a:t>
            </a:r>
          </a:p>
          <a:p>
            <a:pPr marL="622855" lvl="1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Thierry et José: Vérificateurs aux comptes</a:t>
            </a:r>
            <a:endParaRPr lang="fr-CH" baseline="0" dirty="0"/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Les entraîneurs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Michael, Benoît, </a:t>
            </a:r>
            <a:r>
              <a:rPr lang="fr-CH" baseline="0" dirty="0" smtClean="0"/>
              <a:t>Loïc </a:t>
            </a:r>
            <a:r>
              <a:rPr lang="fr-CH" baseline="0" dirty="0"/>
              <a:t>et Thibault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Les parents des jeunes compétiteurs: leur engagement pour les jeunes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Tous les membres et parents qui participent bénévolement à la vie du club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endParaRPr lang="fr-CH" baseline="0" dirty="0"/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Merci aux organismes qui nous soutiennent financièrement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Sponsors privés (cités précédemment)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Aide au sport et Jeunesse &amp; Sport : aide financière pour le juniors (entraînements, camps,…)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endParaRPr lang="fr-CH" baseline="0" dirty="0"/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Merci à la commune de Versoix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Grâce à elle nous disposons gratuitement des salles de sport pour les cours / </a:t>
            </a:r>
            <a:r>
              <a:rPr lang="fr-CH" baseline="0" dirty="0" smtClean="0"/>
              <a:t>entraînements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 smtClean="0"/>
              <a:t>Mise à disposition du bus de la commune</a:t>
            </a:r>
            <a:endParaRPr lang="fr-CH" baseline="0" dirty="0"/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Et en plus, nous bénéficions d’un important soutien financier pour les juniors </a:t>
            </a:r>
            <a:r>
              <a:rPr lang="fr-CH" baseline="0" dirty="0" err="1" smtClean="0"/>
              <a:t>versoisiens</a:t>
            </a: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805706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Budget équilibré, </a:t>
            </a:r>
            <a:r>
              <a:rPr lang="fr-CH" dirty="0" smtClean="0"/>
              <a:t>augmentation des charges avec la promotion de la première équipe en 2</a:t>
            </a:r>
            <a:r>
              <a:rPr lang="fr-CH" baseline="30000" dirty="0" smtClean="0"/>
              <a:t>e</a:t>
            </a:r>
            <a:r>
              <a:rPr lang="fr-CH" baseline="0" dirty="0" smtClean="0"/>
              <a:t> ligue + </a:t>
            </a:r>
            <a:r>
              <a:rPr lang="fr-CH" baseline="0" dirty="0" err="1" smtClean="0"/>
              <a:t>eventuel</a:t>
            </a:r>
            <a:r>
              <a:rPr lang="fr-CH" baseline="0" dirty="0" smtClean="0"/>
              <a:t> 3</a:t>
            </a:r>
            <a:r>
              <a:rPr lang="fr-CH" baseline="30000" dirty="0" smtClean="0"/>
              <a:t>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équpes</a:t>
            </a:r>
            <a:r>
              <a:rPr lang="fr-CH" baseline="0" dirty="0" smtClean="0"/>
              <a:t>, pas de 40e</a:t>
            </a:r>
            <a:endParaRPr lang="fr-CH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733066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Comité : Engagement pour le club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Autres personnes actives dans les activités du club sans être forcément au comité ni même membre:</a:t>
            </a:r>
          </a:p>
          <a:p>
            <a:pPr marL="607402" marR="0" lvl="1" indent="-165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H" baseline="0" dirty="0"/>
              <a:t>Michael et Thierry: Vérification des comptes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Patrick : Tournoi de double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Sandrine pour les équipements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Les entraîneurs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Michael, Jean-Jacques, Benoît, Bryan, Scott, Loïc et Thibault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Les parents de juniors : confiance, transport, présence au tournoi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Tous les membres et parents qui participent bénévolement à la vie du club</a:t>
            </a:r>
          </a:p>
          <a:p>
            <a:pPr marL="165655" indent="-165655">
              <a:buFont typeface="Arial" panose="020B0604020202020204" pitchFamily="34" charset="0"/>
              <a:buChar char="•"/>
            </a:pPr>
            <a:endParaRPr lang="fr-CH" baseline="0" dirty="0"/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Merci aux organismes qui nous soutiennent financièrement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Sponsors privés (cités précédemment)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Aide au sport et Jeunesse &amp; Sport : aide financière pour le juniors (entraînements, camps,…)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endParaRPr lang="fr-CH" baseline="0" dirty="0"/>
          </a:p>
          <a:p>
            <a:pPr marL="165655" indent="-165655">
              <a:buFont typeface="Arial" panose="020B0604020202020204" pitchFamily="34" charset="0"/>
              <a:buChar char="•"/>
            </a:pPr>
            <a:r>
              <a:rPr lang="fr-CH" baseline="0" dirty="0"/>
              <a:t>Merci à la commune de Versoix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Grâce à elle nous disposons gratuitement des salles de sport pour les cours / entraînements</a:t>
            </a:r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Mise à disposition du bus de la commune gracieusement pour déplacement à </a:t>
            </a:r>
            <a:r>
              <a:rPr lang="fr-CH" baseline="0" dirty="0" err="1"/>
              <a:t>Ovronnaz</a:t>
            </a:r>
            <a:endParaRPr lang="fr-CH" baseline="0" dirty="0"/>
          </a:p>
          <a:p>
            <a:pPr marL="607402" lvl="1" indent="-165655">
              <a:buFont typeface="Arial" panose="020B0604020202020204" pitchFamily="34" charset="0"/>
              <a:buChar char="•"/>
            </a:pPr>
            <a:r>
              <a:rPr lang="fr-CH" baseline="0" dirty="0"/>
              <a:t>Et en plus, nous bénéficions d’un important soutien financier pour les juniors </a:t>
            </a:r>
            <a:r>
              <a:rPr lang="fr-CH" baseline="0" dirty="0" err="1"/>
              <a:t>versoisiens</a:t>
            </a:r>
            <a:r>
              <a:rPr lang="fr-CH" baseline="0" dirty="0"/>
              <a:t>.</a:t>
            </a:r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80570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fr-CH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baseline="0" dirty="0" smtClean="0"/>
              <a:t>Je vais donc débuter avec le rapport du président : </a:t>
            </a:r>
          </a:p>
          <a:p>
            <a:endParaRPr lang="fr-CH" dirty="0" smtClean="0"/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Comme d’habitude, une petite vue d’ensemble sur les membres du club</a:t>
            </a:r>
            <a:endParaRPr lang="fr-CH" sz="1400" baseline="0" dirty="0"/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En la saison passée et l’actuelle, nous observons une petite diminution du nombre de membres.</a:t>
            </a:r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Celle-ci est plus prononcée chez les adultes que les juniors</a:t>
            </a:r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Les </a:t>
            </a:r>
            <a:r>
              <a:rPr lang="fr-CH" sz="1400" baseline="0" dirty="0"/>
              <a:t>juniors </a:t>
            </a:r>
            <a:r>
              <a:rPr lang="fr-CH" sz="1400" baseline="0" dirty="0" smtClean="0"/>
              <a:t>représentent maintenant 2/3 </a:t>
            </a:r>
            <a:r>
              <a:rPr lang="fr-CH" sz="1400" baseline="0" dirty="0"/>
              <a:t>des membres du club. Cela s’explique par le nombreux cours juniors que nous </a:t>
            </a:r>
            <a:r>
              <a:rPr lang="fr-CH" sz="1400" baseline="0" dirty="0" smtClean="0"/>
              <a:t>dispensons.</a:t>
            </a:r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Le nombre de licences  a apparemment augmenté; probablement du fait que certains juniors inscrits tardivement n’avait pas eu de licence la saison passée.</a:t>
            </a:r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Si nous sommes évidemment contents qu’il y ait toujours autant de juniors, la diminution du nombre de membres adultes pose certains problèmes, puisque ce sont quand-même les adultes qui gère le club et qui s’occupe de l’organisation des divers événements.</a:t>
            </a:r>
            <a:br>
              <a:rPr lang="fr-CH" sz="1400" baseline="0" dirty="0" smtClean="0"/>
            </a:br>
            <a:r>
              <a:rPr lang="fr-CH" sz="1400" baseline="0" dirty="0" smtClean="0"/>
              <a:t>Il devient donc de plus en plus difficile de proposer des activités en interne au club ou en dehors avec le peu d’adultes disponibles.</a:t>
            </a:r>
          </a:p>
          <a:p>
            <a:pPr marL="613197" lvl="1" indent="-171450">
              <a:buFont typeface="Arial" panose="020B0604020202020204" pitchFamily="34" charset="0"/>
              <a:buChar char="•"/>
            </a:pPr>
            <a:r>
              <a:rPr lang="fr-CH" sz="1400" baseline="0" dirty="0" smtClean="0"/>
              <a:t>Autre difficulté, disposer de suffisamment de joueurs pour les </a:t>
            </a:r>
            <a:r>
              <a:rPr lang="fr-CH" sz="1400" baseline="0" smtClean="0"/>
              <a:t>équipes interclubs.</a:t>
            </a:r>
            <a:endParaRPr lang="fr-CH" sz="1400" baseline="0" dirty="0"/>
          </a:p>
          <a:p>
            <a:pPr marL="613197" lvl="1" indent="-171450">
              <a:buFont typeface="Arial" panose="020B0604020202020204" pitchFamily="34" charset="0"/>
              <a:buChar char="•"/>
            </a:pPr>
            <a:endParaRPr lang="fr-CH" sz="1400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20303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Dans les autres événements qui ont marqués la saison 2018-2019, il faut citer :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Tournoi interne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Date : 16 juin 2018</a:t>
            </a:r>
            <a:endParaRPr lang="fr-CH" baseline="0" dirty="0"/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/>
              <a:t>Comme chaque année, très convivial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Regroupe des </a:t>
            </a:r>
            <a:r>
              <a:rPr lang="fr-CH" baseline="0" dirty="0"/>
              <a:t>participants de nombreux cours </a:t>
            </a:r>
            <a:r>
              <a:rPr lang="fr-CH" baseline="0" dirty="0" smtClean="0"/>
              <a:t>différents.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Bonne participations des juniors l’année passée.</a:t>
            </a:r>
            <a:endParaRPr lang="fr-CH" baseline="0" dirty="0"/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Belle météo qui nous </a:t>
            </a:r>
            <a:r>
              <a:rPr lang="fr-CH" baseline="0" dirty="0"/>
              <a:t>permis de bien profiter des grillades et du </a:t>
            </a:r>
            <a:r>
              <a:rPr lang="fr-CH" baseline="0" dirty="0" smtClean="0"/>
              <a:t>soleil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err="1" smtClean="0"/>
              <a:t>Tounoi</a:t>
            </a:r>
            <a:r>
              <a:rPr lang="fr-CH" baseline="0" dirty="0" smtClean="0"/>
              <a:t> de noël: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17 décembre 2018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(A la carte ?)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Comté plus restreint, mais également dans une super-ambiance.</a:t>
            </a: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5040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Dans les autres événements qui ont marqués la saison 2017-2018, il faut citer :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Journée du sport de la commune de Versoix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Dimanche 2 septembre 2018</a:t>
            </a: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8419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Dans les autres événements qui ont marqués la saison 2017-2018, il faut citer :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40 ans du club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Fondé en 197,8, l’année 2018 marquait les 40 ans du club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Tout a commencé par un rallye qui a mené les équipes participantes à travers tous les recoins de Versoix sur une distance totale qui devait avoisiner celle d’un marathon.</a:t>
            </a:r>
            <a:br>
              <a:rPr lang="fr-CH" baseline="0" dirty="0" smtClean="0"/>
            </a:br>
            <a:r>
              <a:rPr lang="fr-CH" baseline="0" dirty="0" smtClean="0"/>
              <a:t>Avec un soleil et une température caniculaire, les organismes ont été mis à rude épreuve.</a:t>
            </a:r>
            <a:br>
              <a:rPr lang="fr-CH" baseline="0" dirty="0" smtClean="0"/>
            </a:br>
            <a:r>
              <a:rPr lang="fr-CH" baseline="0" dirty="0" smtClean="0"/>
              <a:t>Parapluies !!</a:t>
            </a:r>
            <a:br>
              <a:rPr lang="fr-CH" baseline="0" dirty="0" smtClean="0"/>
            </a:br>
            <a:r>
              <a:rPr lang="fr-CH" baseline="0" dirty="0" smtClean="0"/>
              <a:t>De même que l’</a:t>
            </a:r>
            <a:r>
              <a:rPr lang="fr-CH" baseline="0" dirty="0" err="1" smtClean="0"/>
              <a:t>întellecte</a:t>
            </a:r>
            <a:r>
              <a:rPr lang="fr-CH" baseline="0" dirty="0" smtClean="0"/>
              <a:t> des participants, puisque les des postes exigeaient un QI d’au moins 150 et de nombreuses autres qualités exceptionnelles pour être résolues.</a:t>
            </a:r>
            <a:br>
              <a:rPr lang="fr-CH" baseline="0" dirty="0" smtClean="0"/>
            </a:br>
            <a:r>
              <a:rPr lang="fr-CH" baseline="0" dirty="0" smtClean="0"/>
              <a:t>Finalement, certaines équipes ont craquées et fini de sombrer dans l’alcool sur la terrasse du Boléro alors que d’autres arrivaient épuisées à la tombée du jour à l’arrivée.</a:t>
            </a:r>
            <a:br>
              <a:rPr lang="fr-CH" baseline="0" dirty="0" smtClean="0"/>
            </a:br>
            <a:r>
              <a:rPr lang="fr-CH" baseline="0" dirty="0" smtClean="0"/>
              <a:t>J’</a:t>
            </a:r>
            <a:r>
              <a:rPr lang="fr-CH" baseline="0" dirty="0" err="1" smtClean="0"/>
              <a:t>aimrais</a:t>
            </a:r>
            <a:r>
              <a:rPr lang="fr-CH" baseline="0" dirty="0" smtClean="0"/>
              <a:t> néanmoins remercier chaleureusement Sandrine et José pour l’organisation irréprochable de ce rallye.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Pour les survivants, la fête s’est poursuivie à la salle communale de </a:t>
            </a:r>
            <a:r>
              <a:rPr lang="fr-CH" baseline="0" dirty="0" err="1" smtClean="0"/>
              <a:t>Commungny</a:t>
            </a:r>
            <a:r>
              <a:rPr lang="fr-CH" baseline="0" dirty="0" smtClean="0"/>
              <a:t> où un bon repas nous attendait.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Pour ceux qui pensaient pouvoir enfin se reposer, ils se sont fourré le volant dans l’œil puisque les dernières épreuves se sont déroulés jusqu’en soirée dans la meilleures des ambiances.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Quoi qu’il en soit je pense que tous les participants ont passé un journée et une soirée inoubliable.</a:t>
            </a:r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Et j’</a:t>
            </a:r>
            <a:r>
              <a:rPr lang="fr-CH" baseline="0" dirty="0" err="1" smtClean="0"/>
              <a:t>aimreais</a:t>
            </a:r>
            <a:r>
              <a:rPr lang="fr-CH" baseline="0" dirty="0" smtClean="0"/>
              <a:t> encore remercier très chaleureusement, </a:t>
            </a:r>
            <a:r>
              <a:rPr lang="fr-CH" baseline="0" dirty="0" err="1" smtClean="0"/>
              <a:t>Francois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Sadnire</a:t>
            </a:r>
            <a:r>
              <a:rPr lang="fr-CH" baseline="0" dirty="0" smtClean="0"/>
              <a:t>, Jean-Jacques, Barbara et ???</a:t>
            </a:r>
          </a:p>
          <a:p>
            <a:pPr marL="1070397" lvl="2" indent="-171450">
              <a:buFont typeface="Arial" pitchFamily="34" charset="0"/>
              <a:buChar char="•"/>
            </a:pPr>
            <a:endParaRPr lang="fr-CH" baseline="0" dirty="0" smtClean="0"/>
          </a:p>
          <a:p>
            <a:pPr marL="1070397" lvl="2" indent="-171450">
              <a:buFont typeface="Arial" pitchFamily="34" charset="0"/>
              <a:buChar char="•"/>
            </a:pPr>
            <a:r>
              <a:rPr lang="fr-CH" baseline="0" dirty="0" smtClean="0"/>
              <a:t>  </a:t>
            </a:r>
          </a:p>
          <a:p>
            <a:pPr marL="1070397" lvl="2" indent="-171450">
              <a:buFont typeface="Arial" pitchFamily="34" charset="0"/>
              <a:buChar char="•"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327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Comme chaque année, l’événement majeur du club est l’organisation du tournoi de doubles</a:t>
            </a:r>
          </a:p>
          <a:p>
            <a:pPr marL="441747" lvl="1" indent="0">
              <a:buFont typeface="Arial" pitchFamily="34" charset="0"/>
              <a:buNone/>
            </a:pPr>
            <a:endParaRPr lang="fr-CH" baseline="0" dirty="0" smtClean="0"/>
          </a:p>
          <a:p>
            <a:pPr marL="613197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CH" baseline="0" dirty="0" smtClean="0"/>
              <a:t>24 et 25 novembre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Bonne participation des membres du club (4 de plus que l’année passée)</a:t>
            </a:r>
            <a:endParaRPr lang="fr-CH" baseline="0" dirty="0"/>
          </a:p>
          <a:p>
            <a:pPr marL="613197" lvl="1" indent="-171450">
              <a:buFont typeface="Arial" pitchFamily="34" charset="0"/>
              <a:buChar char="•"/>
            </a:pPr>
            <a:endParaRPr lang="fr-CH" baseline="0" dirty="0"/>
          </a:p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Comme chaque année, l’événement majeur du club est l’organisation du tournoi de doubles</a:t>
            </a:r>
          </a:p>
          <a:p>
            <a:pPr marL="441747" lvl="1" indent="0">
              <a:buFont typeface="Arial" pitchFamily="34" charset="0"/>
              <a:buNone/>
            </a:pPr>
            <a:endParaRPr lang="fr-CH" baseline="0" dirty="0" smtClean="0"/>
          </a:p>
          <a:p>
            <a:pPr marL="613197" lvl="1" indent="-171450">
              <a:buFont typeface="Arial" pitchFamily="34" charset="0"/>
              <a:buChar char="•"/>
            </a:pPr>
            <a:endParaRPr lang="fr-CH" baseline="0" dirty="0" smtClean="0"/>
          </a:p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Si la manifestation a été un tel succès c’est grâce aux nombreux bénévoles qui ont œuvrés avant et pendant  le tournoi.</a:t>
            </a:r>
          </a:p>
          <a:p>
            <a:pPr marL="441747" lvl="1" indent="0">
              <a:buFont typeface="Arial" pitchFamily="34" charset="0"/>
              <a:buNone/>
            </a:pPr>
            <a:r>
              <a:rPr lang="fr-CH" baseline="0" dirty="0" smtClean="0"/>
              <a:t>J’aimerais donc les remercier ici et tout particulièrement : 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Patrick : Organisation du tournoi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Jacqueline pour la buvette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Benoît aux finances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Michael qui nous met à disposition un pont roulant </a:t>
            </a:r>
          </a:p>
          <a:p>
            <a:pPr marL="613197" lvl="1" indent="-171450">
              <a:buFont typeface="Arial" pitchFamily="34" charset="0"/>
              <a:buChar char="•"/>
            </a:pPr>
            <a:r>
              <a:rPr lang="fr-CH" baseline="0" dirty="0" smtClean="0"/>
              <a:t>Magali pour les repas chauds (émincés et soupes) succulents (très appréciés par tous les participants)</a:t>
            </a: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42901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1747" lvl="1" indent="0">
              <a:buFont typeface="Arial" pitchFamily="34" charset="0"/>
              <a:buNone/>
            </a:pPr>
            <a:endParaRPr lang="fr-CH" baseline="0" dirty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CH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0141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068B-7624-4E6F-8925-9E84CFDBF064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74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6AA-6970-442C-9366-065C55D58D28}" type="datetime1">
              <a:rPr lang="fr-FR" smtClean="0"/>
              <a:t>09/04/2019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65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96B4-56AD-43BB-BEA7-15EAA2F8303B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91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D8E-7135-419F-BC55-02B9B99198E1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98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05BA-CD62-4696-BAA9-FE9994FD4502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21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7A1D-86EE-40A6-BD32-26CAE864A7CB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04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E37F-BDA7-4541-B685-C1ADF94FF7A4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9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DEB1-4A47-4D1E-AE80-DDE32414A128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6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3528-BFB6-4BFA-BE3A-DD712E56D919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7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97A-EB92-4D59-A2F7-D41540F64865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0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727C-8CFF-4140-AF58-76C4CEED6235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6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3FD-1B66-4841-9BA1-C37FB51DF4DB}" type="datetime1">
              <a:rPr lang="fr-FR" smtClean="0"/>
              <a:t>09/04/2019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7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2146-5D79-4CD0-A11E-69C074C37368}" type="datetime1">
              <a:rPr lang="fr-FR" smtClean="0"/>
              <a:t>09/04/2019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82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3789-7824-4385-867C-05567D687B9C}" type="datetime1">
              <a:rPr lang="fr-FR" smtClean="0"/>
              <a:t>09/04/2019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88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8291-9928-4B02-8DC0-1FE33077975F}" type="datetime1">
              <a:rPr lang="fr-FR" smtClean="0"/>
              <a:t>09/04/2019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0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DAA5-8A30-4E9E-934F-E7E03D5B5650}" type="datetime1">
              <a:rPr lang="fr-FR" smtClean="0"/>
              <a:t>09/04/2019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1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1A0-8E83-4418-BCC2-08F4C291E86F}" type="datetime1">
              <a:rPr lang="fr-FR" smtClean="0"/>
              <a:t>09/04/2019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42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C4EFAB-2249-4892-8328-FAC86C1BA10F}" type="datetime1">
              <a:rPr lang="fr-FR" smtClean="0"/>
              <a:t>09/04/2019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621101-CC77-46D2-A3D6-8913F65560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95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3774"/>
            <a:ext cx="9144000" cy="8273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7772400" cy="1470025"/>
          </a:xfrm>
        </p:spPr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Assemblée générale ordinaire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502586"/>
            <a:ext cx="8820472" cy="1214446"/>
          </a:xfrm>
        </p:spPr>
        <p:txBody>
          <a:bodyPr>
            <a:normAutofit/>
          </a:bodyPr>
          <a:lstStyle/>
          <a:p>
            <a:r>
              <a:rPr lang="fr-CH" sz="2400" dirty="0">
                <a:solidFill>
                  <a:schemeClr val="tx1"/>
                </a:solidFill>
              </a:rPr>
              <a:t>Maison du Charron</a:t>
            </a:r>
          </a:p>
          <a:p>
            <a:r>
              <a:rPr lang="fr-CH" sz="2400" dirty="0">
                <a:solidFill>
                  <a:schemeClr val="tx1"/>
                </a:solidFill>
              </a:rPr>
              <a:t>le </a:t>
            </a:r>
            <a:r>
              <a:rPr lang="fr-CH" sz="2400" dirty="0" smtClean="0">
                <a:solidFill>
                  <a:schemeClr val="tx1"/>
                </a:solidFill>
              </a:rPr>
              <a:t>10 avril 2019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48395"/>
            <a:ext cx="4644008" cy="191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60965"/>
            <a:ext cx="2571736" cy="1058581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26296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844824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200" b="1" dirty="0" smtClean="0"/>
              <a:t>ACGB</a:t>
            </a:r>
            <a:endParaRPr lang="fr-CH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Nouvelle </a:t>
            </a:r>
            <a:r>
              <a:rPr lang="fr-CH" sz="2400" dirty="0"/>
              <a:t>présidence depuis mai 2018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/>
              <a:t>Changements au comité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Départ de l’entraîneur cantonal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Cotisations pour les entraînements cadre</a:t>
            </a:r>
          </a:p>
          <a:p>
            <a:pPr lvl="1"/>
            <a:endParaRPr lang="fr-CH" sz="2400" dirty="0"/>
          </a:p>
          <a:p>
            <a:pPr lvl="1" algn="ctr"/>
            <a:r>
              <a:rPr lang="fr-CH" sz="3200" b="1" dirty="0" err="1" smtClean="0"/>
              <a:t>Swiss</a:t>
            </a:r>
            <a:r>
              <a:rPr lang="fr-CH" sz="3200" b="1" dirty="0" smtClean="0"/>
              <a:t>-Badminton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Modification du règlement des tournois nationaux juniors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Soutien financier aux associations cantonales</a:t>
            </a: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  <a:p>
            <a:endParaRPr lang="fr-CH" sz="2400" dirty="0"/>
          </a:p>
          <a:p>
            <a:r>
              <a:rPr lang="fr-CH" sz="2400" dirty="0" smtClean="0"/>
              <a:t> </a:t>
            </a:r>
            <a:endParaRPr lang="fr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Compétition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42910" y="1785926"/>
            <a:ext cx="8001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/>
              <a:t>Versoix 1</a:t>
            </a:r>
          </a:p>
          <a:p>
            <a:pPr algn="ctr"/>
            <a:endParaRPr lang="fr-CH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Ligue : 3</a:t>
            </a:r>
            <a:r>
              <a:rPr lang="fr-CH" sz="2800" baseline="30000" dirty="0"/>
              <a:t>ème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Joueurs : </a:t>
            </a:r>
            <a:r>
              <a:rPr lang="fr-CH" sz="2800" u="sng" dirty="0"/>
              <a:t>Thibault</a:t>
            </a:r>
            <a:r>
              <a:rPr lang="fr-CH" sz="2800" dirty="0"/>
              <a:t>, </a:t>
            </a:r>
            <a:r>
              <a:rPr lang="fr-CH" sz="2800" dirty="0" err="1" smtClean="0"/>
              <a:t>Andreia</a:t>
            </a:r>
            <a:r>
              <a:rPr lang="fr-CH" sz="2800" dirty="0" smtClean="0"/>
              <a:t>, </a:t>
            </a:r>
            <a:r>
              <a:rPr lang="fr-CH" sz="2800" dirty="0" err="1" smtClean="0"/>
              <a:t>Laïla</a:t>
            </a:r>
            <a:r>
              <a:rPr lang="fr-CH" sz="2800" dirty="0" smtClean="0"/>
              <a:t>, Kévin</a:t>
            </a:r>
            <a:r>
              <a:rPr lang="fr-CH" sz="2800" dirty="0"/>
              <a:t>, </a:t>
            </a:r>
            <a:r>
              <a:rPr lang="fr-CH" sz="2800" dirty="0" smtClean="0"/>
              <a:t>Loïc et Romain</a:t>
            </a:r>
            <a:endParaRPr lang="fr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Classement : </a:t>
            </a:r>
            <a:r>
              <a:rPr lang="fr-CH" sz="2800" dirty="0" smtClean="0"/>
              <a:t>2</a:t>
            </a:r>
            <a:r>
              <a:rPr lang="fr-CH" sz="2800" baseline="30000" dirty="0" smtClean="0"/>
              <a:t>ème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Promu en 2ème ligue </a:t>
            </a:r>
            <a:r>
              <a:rPr lang="fr-CH" sz="2800" dirty="0" smtClean="0"/>
              <a:t>!!!</a:t>
            </a:r>
            <a:endParaRPr lang="fr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-170425"/>
            <a:ext cx="9170902" cy="14458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Compétition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10450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Compétition  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60966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42910" y="1867813"/>
            <a:ext cx="8001056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/>
              <a:t>Versoix 2</a:t>
            </a:r>
          </a:p>
          <a:p>
            <a:pPr algn="ctr"/>
            <a:endParaRPr lang="fr-CH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/>
              <a:t>Ligue : 4</a:t>
            </a:r>
            <a:r>
              <a:rPr lang="fr-CH" sz="2800" baseline="30000" dirty="0"/>
              <a:t>ème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800" dirty="0" smtClean="0"/>
              <a:t>Classement </a:t>
            </a:r>
            <a:r>
              <a:rPr lang="fr-CH" sz="2800" dirty="0"/>
              <a:t>: 3</a:t>
            </a:r>
            <a:r>
              <a:rPr lang="fr-CH" sz="2800" baseline="30000" dirty="0"/>
              <a:t>ème</a:t>
            </a:r>
            <a:endParaRPr lang="fr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-98416"/>
            <a:ext cx="9170902" cy="1455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Compétition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9" y="2852936"/>
            <a:ext cx="4668587" cy="34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Compétition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83568" y="141277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Challenge Françoise </a:t>
            </a:r>
            <a:r>
              <a:rPr lang="fr-CH" sz="2800" b="1" dirty="0" err="1"/>
              <a:t>Schurter</a:t>
            </a:r>
            <a:endParaRPr lang="fr-CH" sz="2800" b="1" dirty="0"/>
          </a:p>
          <a:p>
            <a:pPr algn="ctr"/>
            <a:endParaRPr lang="fr-CH" sz="28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-98416"/>
            <a:ext cx="9170902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Compétition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2978666" cy="1063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204864"/>
            <a:ext cx="855002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64982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Compétition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357" y="1534051"/>
            <a:ext cx="9137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747" lvl="1" algn="ctr"/>
            <a:r>
              <a:rPr lang="fr-CH" sz="3200" b="1" dirty="0">
                <a:latin typeface="Arial" pitchFamily="34" charset="0"/>
                <a:cs typeface="Arial" pitchFamily="34" charset="0"/>
              </a:rPr>
              <a:t>Tournois</a:t>
            </a:r>
          </a:p>
          <a:p>
            <a:pPr marL="441747" lvl="1" algn="ctr"/>
            <a:endParaRPr lang="fr-CH" sz="3200" b="1" dirty="0">
              <a:latin typeface="Arial" pitchFamily="34" charset="0"/>
              <a:cs typeface="Arial" pitchFamily="34" charset="0"/>
            </a:endParaRPr>
          </a:p>
          <a:p>
            <a:pPr marL="441747" lvl="1" algn="ctr"/>
            <a:endParaRPr lang="fr-CH" sz="3200" b="1" dirty="0">
              <a:latin typeface="Arial" pitchFamily="34" charset="0"/>
              <a:cs typeface="Arial" pitchFamily="34" charset="0"/>
            </a:endParaRPr>
          </a:p>
          <a:p>
            <a:pPr marL="441747" lvl="1" algn="ctr"/>
            <a:endParaRPr lang="fr-CH" sz="3200" b="1" dirty="0">
              <a:latin typeface="Arial" pitchFamily="34" charset="0"/>
              <a:cs typeface="Arial" pitchFamily="34" charset="0"/>
            </a:endParaRPr>
          </a:p>
          <a:p>
            <a:pPr marL="441747" lvl="1" algn="ctr"/>
            <a:r>
              <a:rPr lang="fr-CH" sz="3200" b="1" dirty="0">
                <a:latin typeface="Arial" pitchFamily="34" charset="0"/>
                <a:cs typeface="Arial" pitchFamily="34" charset="0"/>
              </a:rPr>
              <a:t>Photos</a:t>
            </a:r>
          </a:p>
          <a:p>
            <a:pPr marL="441747" lvl="1" indent="0" algn="ctr">
              <a:buFont typeface="Arial" pitchFamily="34" charset="0"/>
              <a:buNone/>
            </a:pPr>
            <a:endParaRPr lang="fr-CH" dirty="0"/>
          </a:p>
          <a:p>
            <a:pPr marL="607402" lvl="1" indent="-165655">
              <a:buFont typeface="Arial" pitchFamily="34" charset="0"/>
              <a:buChar char="•"/>
            </a:pPr>
            <a:endParaRPr lang="fr-CH" dirty="0"/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56" y="2204864"/>
            <a:ext cx="4109029" cy="42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-35227" y="-74580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Juniors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1977802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H" sz="2800" dirty="0"/>
              <a:t>7 cours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1 (</a:t>
            </a:r>
            <a:r>
              <a:rPr lang="fr-CH" sz="2800" dirty="0" smtClean="0"/>
              <a:t>8-11 </a:t>
            </a:r>
            <a:r>
              <a:rPr lang="fr-CH" sz="2800" dirty="0"/>
              <a:t>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2 </a:t>
            </a:r>
            <a:r>
              <a:rPr lang="fr-CH" sz="2800" dirty="0" smtClean="0"/>
              <a:t>(11-12 </a:t>
            </a:r>
            <a:r>
              <a:rPr lang="fr-CH" sz="2800" dirty="0"/>
              <a:t>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3 (13-15 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</a:t>
            </a:r>
            <a:r>
              <a:rPr lang="fr-CH" sz="2800" dirty="0" smtClean="0"/>
              <a:t>3a </a:t>
            </a:r>
            <a:r>
              <a:rPr lang="fr-CH" sz="2800" dirty="0"/>
              <a:t>(</a:t>
            </a:r>
            <a:r>
              <a:rPr lang="fr-CH" sz="2800" dirty="0" smtClean="0"/>
              <a:t>13-15 </a:t>
            </a:r>
            <a:r>
              <a:rPr lang="fr-CH" sz="2800" dirty="0"/>
              <a:t>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</a:t>
            </a:r>
            <a:r>
              <a:rPr lang="fr-CH" sz="2800" dirty="0" smtClean="0"/>
              <a:t>4 (16-18 </a:t>
            </a:r>
            <a:r>
              <a:rPr lang="fr-CH" sz="2800" dirty="0"/>
              <a:t>ans) &amp; Adultes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« espoir » </a:t>
            </a:r>
            <a:r>
              <a:rPr lang="fr-CH" sz="2800" dirty="0" smtClean="0"/>
              <a:t>(10–14 </a:t>
            </a:r>
            <a:r>
              <a:rPr lang="fr-CH" sz="2800" dirty="0"/>
              <a:t>ans) (2 fois)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2800" dirty="0"/>
              <a:t>Juniors « compétitions» (</a:t>
            </a:r>
            <a:r>
              <a:rPr lang="fr-CH" sz="2800" dirty="0" smtClean="0"/>
              <a:t>15–20 </a:t>
            </a:r>
            <a:r>
              <a:rPr lang="fr-CH" sz="2800" dirty="0"/>
              <a:t>ans) (2 fois)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3566"/>
            <a:ext cx="2978666" cy="106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Juniors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42910" y="150017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err="1">
                <a:latin typeface="Arial" pitchFamily="34" charset="0"/>
                <a:cs typeface="Arial" pitchFamily="34" charset="0"/>
              </a:rPr>
              <a:t>Ovronnaz</a:t>
            </a:r>
            <a:r>
              <a:rPr lang="fr-CH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32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fr-CH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35227" y="-74580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Juniors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3566"/>
            <a:ext cx="2978666" cy="1063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2" y="2068098"/>
            <a:ext cx="6660232" cy="44401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4" y="1519446"/>
            <a:ext cx="2135302" cy="51571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Juniors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42910" y="1595021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</p:txBody>
      </p:sp>
      <p:sp>
        <p:nvSpPr>
          <p:cNvPr id="6" name="Rectangle 5"/>
          <p:cNvSpPr/>
          <p:nvPr/>
        </p:nvSpPr>
        <p:spPr>
          <a:xfrm>
            <a:off x="661015" y="1400167"/>
            <a:ext cx="77867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600" b="1" dirty="0" err="1">
                <a:latin typeface="Arial" pitchFamily="34" charset="0"/>
                <a:cs typeface="Arial" pitchFamily="34" charset="0"/>
              </a:rPr>
              <a:t>Ovronnaz</a:t>
            </a:r>
            <a:r>
              <a:rPr lang="fr-CH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36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fr-CH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CH" sz="3600" b="1" dirty="0">
              <a:latin typeface="Arial" pitchFamily="34" charset="0"/>
              <a:cs typeface="Arial" pitchFamily="34" charset="0"/>
            </a:endParaRPr>
          </a:p>
          <a:p>
            <a:endParaRPr lang="fr-CH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5227" y="-156466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Juniors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149224"/>
            <a:ext cx="2464374" cy="35322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1" y="2118241"/>
            <a:ext cx="2719723" cy="35357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38" y="3168513"/>
            <a:ext cx="1951260" cy="3559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Juniors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42910" y="1595021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</p:txBody>
      </p:sp>
      <p:sp>
        <p:nvSpPr>
          <p:cNvPr id="6" name="Rectangle 5"/>
          <p:cNvSpPr/>
          <p:nvPr/>
        </p:nvSpPr>
        <p:spPr>
          <a:xfrm>
            <a:off x="661015" y="1400167"/>
            <a:ext cx="77867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600" b="1" dirty="0" err="1">
                <a:latin typeface="Arial" pitchFamily="34" charset="0"/>
                <a:cs typeface="Arial" pitchFamily="34" charset="0"/>
              </a:rPr>
              <a:t>Ovronnaz</a:t>
            </a:r>
            <a:r>
              <a:rPr lang="fr-CH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36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fr-CH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CH" sz="3600" b="1" dirty="0">
              <a:latin typeface="Arial" pitchFamily="34" charset="0"/>
              <a:cs typeface="Arial" pitchFamily="34" charset="0"/>
            </a:endParaRPr>
          </a:p>
          <a:p>
            <a:endParaRPr lang="fr-CH" sz="32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5227" y="-156466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Juniors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31" y="2060655"/>
            <a:ext cx="5868144" cy="30392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2" y="4368876"/>
            <a:ext cx="4098874" cy="22734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36" y="4153226"/>
            <a:ext cx="3095143" cy="24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Juniors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5" name="ZoneTexte 4"/>
          <p:cNvSpPr txBox="1"/>
          <p:nvPr/>
        </p:nvSpPr>
        <p:spPr>
          <a:xfrm>
            <a:off x="642910" y="1595021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800" dirty="0"/>
          </a:p>
        </p:txBody>
      </p:sp>
      <p:sp>
        <p:nvSpPr>
          <p:cNvPr id="6" name="Rectangle 5"/>
          <p:cNvSpPr/>
          <p:nvPr/>
        </p:nvSpPr>
        <p:spPr>
          <a:xfrm>
            <a:off x="785786" y="1394966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200" b="1" dirty="0">
                <a:latin typeface="Arial" pitchFamily="34" charset="0"/>
                <a:cs typeface="Arial" pitchFamily="34" charset="0"/>
              </a:rPr>
              <a:t> Compétition</a:t>
            </a:r>
          </a:p>
          <a:p>
            <a:pPr>
              <a:buFont typeface="Courier New" pitchFamily="49" charset="0"/>
              <a:buChar char="o"/>
            </a:pPr>
            <a:endParaRPr lang="fr-CH" sz="2800" dirty="0"/>
          </a:p>
          <a:p>
            <a:endParaRPr lang="fr-CH" sz="2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35227" y="-156466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Juniors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50" y="2038221"/>
            <a:ext cx="6325926" cy="45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Ordre du jour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3566"/>
            <a:ext cx="2978666" cy="1063186"/>
          </a:xfrm>
        </p:spPr>
      </p:pic>
      <p:sp>
        <p:nvSpPr>
          <p:cNvPr id="7" name="ZoneTexte 6"/>
          <p:cNvSpPr txBox="1"/>
          <p:nvPr/>
        </p:nvSpPr>
        <p:spPr>
          <a:xfrm>
            <a:off x="395536" y="1628800"/>
            <a:ext cx="8429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CH" sz="2800" dirty="0"/>
              <a:t> Acceptation du P.V. de l’AGO </a:t>
            </a:r>
            <a:r>
              <a:rPr lang="fr-CH" sz="2800" dirty="0" smtClean="0"/>
              <a:t>2018</a:t>
            </a:r>
            <a:endParaRPr lang="fr-CH" sz="2800" dirty="0"/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Rapport du président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Rapport du responsable technique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Rapport du responsable juniors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Rapport « sponsors »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Rapport du trésorier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Rapport des vérificateurs aux comptes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 smtClean="0"/>
              <a:t> Acceptation </a:t>
            </a:r>
            <a:r>
              <a:rPr lang="fr-CH" sz="2800" dirty="0"/>
              <a:t>des divers rapports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Elections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Perspectives </a:t>
            </a:r>
            <a:r>
              <a:rPr lang="fr-CH" sz="2800" dirty="0" smtClean="0"/>
              <a:t>2018-2019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 smtClean="0"/>
              <a:t> Budget 2019</a:t>
            </a:r>
            <a:endParaRPr lang="fr-CH" sz="2800" dirty="0"/>
          </a:p>
          <a:p>
            <a:pPr>
              <a:buFont typeface="Courier New" pitchFamily="49" charset="0"/>
              <a:buChar char="o"/>
            </a:pPr>
            <a:endParaRPr lang="fr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Sponsors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7" name="ZoneTexte 6"/>
          <p:cNvSpPr txBox="1"/>
          <p:nvPr/>
        </p:nvSpPr>
        <p:spPr>
          <a:xfrm>
            <a:off x="3111511" y="1507575"/>
            <a:ext cx="292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Sponsors </a:t>
            </a:r>
            <a:r>
              <a:rPr lang="fr-CH" sz="2800" dirty="0" smtClean="0"/>
              <a:t>2018</a:t>
            </a:r>
            <a:endParaRPr lang="fr-CH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35227" y="-170113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Sponsors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/>
          <a:stretch/>
        </p:blipFill>
        <p:spPr>
          <a:xfrm>
            <a:off x="0" y="1156289"/>
            <a:ext cx="6553200" cy="5143500"/>
          </a:xfrm>
          <a:prstGeom prst="rect">
            <a:avLst/>
          </a:prstGeom>
        </p:spPr>
      </p:pic>
      <p:pic>
        <p:nvPicPr>
          <p:cNvPr id="1026" name="Picture 2" descr="https://www.gva.ch/fr/images/logo-g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58" y="1916832"/>
            <a:ext cx="19949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00"/>
          <a:stretch/>
        </p:blipFill>
        <p:spPr>
          <a:xfrm>
            <a:off x="6708836" y="3140968"/>
            <a:ext cx="2590800" cy="30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63774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trésorier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0BB8DE08-565B-4DEC-AF56-2436BD5C6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8" y="2132856"/>
            <a:ext cx="3898244" cy="3767138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35227" y="-170113"/>
            <a:ext cx="9179227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trésorier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6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trésorier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528" y="4509120"/>
            <a:ext cx="2193879" cy="92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tx1"/>
                </a:solidFill>
              </a:rPr>
              <a:t>Bilan au </a:t>
            </a:r>
            <a:r>
              <a:rPr lang="fr-FR" sz="2400" b="1" dirty="0" smtClean="0">
                <a:solidFill>
                  <a:schemeClr val="tx1"/>
                </a:solidFill>
              </a:rPr>
              <a:t>31.12.2018</a:t>
            </a:r>
            <a:endParaRPr lang="fr-CH" sz="2400" b="1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8732777" cy="27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11" y="4027461"/>
            <a:ext cx="6634689" cy="27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trésorier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</p:spPr>
      </p:pic>
      <p:sp>
        <p:nvSpPr>
          <p:cNvPr id="7" name="ZoneTexte 6"/>
          <p:cNvSpPr txBox="1"/>
          <p:nvPr/>
        </p:nvSpPr>
        <p:spPr>
          <a:xfrm>
            <a:off x="5220072" y="1340768"/>
            <a:ext cx="306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Pertes et profits au </a:t>
            </a:r>
            <a:r>
              <a:rPr lang="fr-CH" sz="2400" b="1" dirty="0" smtClean="0"/>
              <a:t>31.12.2018</a:t>
            </a:r>
            <a:endParaRPr lang="fr-CH" sz="24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76118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/>
          <a:stretch/>
        </p:blipFill>
        <p:spPr bwMode="auto">
          <a:xfrm>
            <a:off x="3791269" y="2060848"/>
            <a:ext cx="531074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1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Dépenses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" y="1304924"/>
            <a:ext cx="866578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Recettes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79326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des</a:t>
            </a:r>
            <a:b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vérificateurs aux comptes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16624" cy="375611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Acceptation des divers </a:t>
            </a:r>
            <a:b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385227"/>
            <a:ext cx="5256584" cy="370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952" y="-6860"/>
            <a:ext cx="9158952" cy="1524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Elections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3"/>
          </p:nvPr>
        </p:nvSpPr>
        <p:spPr>
          <a:xfrm>
            <a:off x="4481752" y="1623740"/>
            <a:ext cx="4509074" cy="35808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fr-CH" sz="2400" dirty="0">
                <a:solidFill>
                  <a:schemeClr val="tx1"/>
                </a:solidFill>
              </a:rPr>
              <a:t>François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fr-CH" sz="2400" dirty="0" smtClean="0">
                <a:solidFill>
                  <a:schemeClr val="tx1"/>
                </a:solidFill>
              </a:rPr>
              <a:t>Vice-président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fr-CH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fr-CH" sz="2400" dirty="0">
                <a:solidFill>
                  <a:schemeClr val="tx1"/>
                </a:solidFill>
              </a:rPr>
              <a:t> Benoît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fr-CH" sz="2400" dirty="0">
                <a:solidFill>
                  <a:schemeClr val="tx1"/>
                </a:solidFill>
              </a:rPr>
              <a:t> Trésorerie / Comptabilité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fr-CH" sz="2400" dirty="0">
                <a:solidFill>
                  <a:schemeClr val="tx1"/>
                </a:solidFill>
              </a:rPr>
              <a:t> Site Web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2195736" y="3098800"/>
            <a:ext cx="3948238" cy="37592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</a:pP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367988" y="2054187"/>
            <a:ext cx="41137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CH" sz="2800" dirty="0"/>
              <a:t> </a:t>
            </a:r>
            <a:r>
              <a:rPr lang="fr-CH" sz="2400" dirty="0"/>
              <a:t>Mark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fr-CH" sz="2400" dirty="0"/>
              <a:t> Président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fr-CH" sz="2400" dirty="0"/>
              <a:t> </a:t>
            </a:r>
            <a:r>
              <a:rPr lang="fr-CH" sz="2400" dirty="0" err="1"/>
              <a:t>Resp</a:t>
            </a:r>
            <a:r>
              <a:rPr lang="fr-CH" sz="2400" dirty="0"/>
              <a:t>. juniors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fr-CH" sz="2400" dirty="0"/>
              <a:t> </a:t>
            </a:r>
            <a:r>
              <a:rPr lang="fr-CH" sz="2400" dirty="0" err="1"/>
              <a:t>Resp</a:t>
            </a:r>
            <a:r>
              <a:rPr lang="fr-CH" sz="2400" dirty="0"/>
              <a:t>. </a:t>
            </a:r>
            <a:r>
              <a:rPr lang="fr-CH" sz="2400" dirty="0" smtClean="0"/>
              <a:t>technique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endParaRPr lang="fr-CH" sz="2400" dirty="0" smtClean="0"/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fr-CH" sz="2400" dirty="0" smtClean="0"/>
              <a:t> Elena</a:t>
            </a:r>
            <a:endParaRPr lang="fr-CH" sz="2400" dirty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fr-CH" sz="2400" dirty="0" smtClean="0"/>
              <a:t> Secrétariat</a:t>
            </a:r>
            <a:endParaRPr lang="fr-CH" sz="2400" dirty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endParaRPr lang="fr-CH" sz="2400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640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63774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Elections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5390692" cy="3375921"/>
          </a:xfrm>
        </p:spPr>
      </p:pic>
      <p:sp>
        <p:nvSpPr>
          <p:cNvPr id="6" name="ZoneTexte 5"/>
          <p:cNvSpPr txBox="1"/>
          <p:nvPr/>
        </p:nvSpPr>
        <p:spPr>
          <a:xfrm>
            <a:off x="500034" y="185736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CH" sz="2800" dirty="0"/>
              <a:t> Deux vérificateurs aux comptes</a:t>
            </a:r>
          </a:p>
        </p:txBody>
      </p:sp>
      <p:pic>
        <p:nvPicPr>
          <p:cNvPr id="7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10450"/>
            <a:ext cx="2978666" cy="106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Acceptation du P.V.</a:t>
            </a:r>
            <a:b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de l’AGO </a:t>
            </a:r>
            <a:r>
              <a:rPr lang="fr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2018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558"/>
            <a:ext cx="2978666" cy="1063186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3706"/>
            <a:ext cx="5256584" cy="3707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Perspectives 2019-2020 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5085184"/>
            <a:ext cx="6554867" cy="2183494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2910" y="1595020"/>
            <a:ext cx="8001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Arial" pitchFamily="34" charset="0"/>
                <a:cs typeface="Arial" pitchFamily="34" charset="0"/>
              </a:rPr>
              <a:t>Activités</a:t>
            </a:r>
          </a:p>
          <a:p>
            <a:pPr>
              <a:buFont typeface="Courier New" pitchFamily="49" charset="0"/>
              <a:buChar char="o"/>
            </a:pPr>
            <a:endParaRPr lang="fr-CH" sz="2800" dirty="0"/>
          </a:p>
          <a:p>
            <a:pPr>
              <a:buFont typeface="Courier New" pitchFamily="49" charset="0"/>
              <a:buChar char="o"/>
            </a:pPr>
            <a:r>
              <a:rPr lang="fr-CH" sz="2800" dirty="0" smtClean="0"/>
              <a:t> Buvette masters genevois juniors 4 mai 2019 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 smtClean="0"/>
              <a:t> Tournoi </a:t>
            </a:r>
            <a:r>
              <a:rPr lang="fr-CH" sz="2800" dirty="0"/>
              <a:t>interne samedi 15 juin 2018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</a:t>
            </a:r>
            <a:r>
              <a:rPr lang="fr-CH" sz="2800" dirty="0" smtClean="0"/>
              <a:t>Organisation </a:t>
            </a:r>
            <a:r>
              <a:rPr lang="fr-CH" sz="2800" dirty="0"/>
              <a:t>et horaires des cours similaires</a:t>
            </a:r>
          </a:p>
          <a:p>
            <a:pPr>
              <a:buFont typeface="Courier New" pitchFamily="49" charset="0"/>
              <a:buChar char="o"/>
            </a:pPr>
            <a:r>
              <a:rPr lang="fr-CH" sz="2800" dirty="0" smtClean="0"/>
              <a:t> Camp </a:t>
            </a:r>
            <a:r>
              <a:rPr lang="fr-CH" sz="2800" dirty="0"/>
              <a:t>d’</a:t>
            </a:r>
            <a:r>
              <a:rPr lang="fr-CH" sz="2800" dirty="0" err="1"/>
              <a:t>Ovronnaz</a:t>
            </a:r>
            <a:r>
              <a:rPr lang="fr-CH" sz="2800" dirty="0"/>
              <a:t> : </a:t>
            </a:r>
            <a:r>
              <a:rPr lang="fr-CH" sz="2800" dirty="0" smtClean="0"/>
              <a:t>25-27 </a:t>
            </a:r>
            <a:r>
              <a:rPr lang="fr-CH" sz="2800" dirty="0"/>
              <a:t>octobre </a:t>
            </a:r>
            <a:r>
              <a:rPr lang="fr-CH" sz="2800" dirty="0" smtClean="0"/>
              <a:t>2019</a:t>
            </a:r>
            <a:endParaRPr lang="fr-CH" sz="2800" dirty="0"/>
          </a:p>
          <a:p>
            <a:pPr>
              <a:buFont typeface="Courier New" pitchFamily="49" charset="0"/>
              <a:buChar char="o"/>
            </a:pPr>
            <a:r>
              <a:rPr lang="fr-CH" sz="2800" dirty="0" smtClean="0"/>
              <a:t> Tournoi </a:t>
            </a:r>
            <a:r>
              <a:rPr lang="fr-CH" sz="2800" dirty="0"/>
              <a:t>de doubles </a:t>
            </a:r>
            <a:r>
              <a:rPr lang="fr-CH" sz="2800" dirty="0" smtClean="0"/>
              <a:t>en novembre 2019</a:t>
            </a:r>
            <a:endParaRPr lang="fr-CH" sz="2800" dirty="0"/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</a:t>
            </a:r>
            <a:r>
              <a:rPr lang="fr-CH" sz="2800" dirty="0" smtClean="0"/>
              <a:t>Déplacement au championnats du monde à Bâle le jeudi 22 août 2019.</a:t>
            </a:r>
            <a:endParaRPr lang="fr-CH" sz="2800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Perspectives </a:t>
            </a:r>
            <a:r>
              <a:rPr lang="fr-C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2019-2020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1785926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Arial" pitchFamily="34" charset="0"/>
                <a:cs typeface="Arial" pitchFamily="34" charset="0"/>
              </a:rPr>
              <a:t>Interclubs</a:t>
            </a:r>
            <a:br>
              <a:rPr lang="fr-CH" sz="2800" b="1" dirty="0">
                <a:latin typeface="Arial" pitchFamily="34" charset="0"/>
                <a:cs typeface="Arial" pitchFamily="34" charset="0"/>
              </a:rPr>
            </a:br>
            <a:endParaRPr lang="fr-CH" sz="2800" dirty="0"/>
          </a:p>
          <a:p>
            <a:pPr>
              <a:buFont typeface="Courier New" pitchFamily="49" charset="0"/>
              <a:buChar char="o"/>
            </a:pPr>
            <a:r>
              <a:rPr lang="fr-CH" sz="2800" dirty="0"/>
              <a:t> Equipes interclubs</a:t>
            </a:r>
          </a:p>
          <a:p>
            <a:pPr lvl="1">
              <a:buFont typeface="Courier New" pitchFamily="49" charset="0"/>
              <a:buChar char="o"/>
            </a:pPr>
            <a:r>
              <a:rPr lang="fr-CH" sz="2800" dirty="0"/>
              <a:t> Versoix 1 en 2</a:t>
            </a:r>
            <a:r>
              <a:rPr lang="fr-CH" sz="2800" baseline="30000" dirty="0" smtClean="0"/>
              <a:t>ème</a:t>
            </a:r>
            <a:r>
              <a:rPr lang="fr-CH" sz="2800" dirty="0" smtClean="0"/>
              <a:t> </a:t>
            </a:r>
            <a:r>
              <a:rPr lang="fr-CH" sz="2800" dirty="0"/>
              <a:t>ligue</a:t>
            </a:r>
          </a:p>
          <a:p>
            <a:pPr lvl="1">
              <a:buFont typeface="Courier New" pitchFamily="49" charset="0"/>
              <a:buChar char="o"/>
            </a:pPr>
            <a:r>
              <a:rPr lang="fr-CH" sz="2800" dirty="0"/>
              <a:t> Versoix 2 en 4</a:t>
            </a:r>
            <a:r>
              <a:rPr lang="fr-CH" sz="2800" baseline="30000" dirty="0"/>
              <a:t>ème</a:t>
            </a:r>
            <a:r>
              <a:rPr lang="fr-CH" sz="2800" dirty="0"/>
              <a:t> ligue</a:t>
            </a:r>
          </a:p>
          <a:p>
            <a:pPr lvl="1">
              <a:buFont typeface="Courier New" pitchFamily="49" charset="0"/>
              <a:buChar char="o"/>
            </a:pPr>
            <a:r>
              <a:rPr lang="fr-CH" sz="2800" dirty="0"/>
              <a:t> </a:t>
            </a:r>
            <a:r>
              <a:rPr lang="fr-CH" sz="2800" dirty="0" smtClean="0"/>
              <a:t>Versoix 3  ?</a:t>
            </a:r>
            <a:endParaRPr lang="fr-CH" sz="2800" dirty="0"/>
          </a:p>
          <a:p>
            <a:pPr lvl="2">
              <a:buFont typeface="Courier New" pitchFamily="49" charset="0"/>
              <a:buChar char="o"/>
            </a:pPr>
            <a:endParaRPr lang="fr-CH" sz="2800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7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Propositions individuelles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6554867" cy="3240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sz="2400" b="1" dirty="0" smtClean="0">
                <a:solidFill>
                  <a:schemeClr val="tx1"/>
                </a:solidFill>
              </a:rPr>
              <a:t>Suppression de la convocation papier pour l’AGO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400" b="1" dirty="0" smtClean="0">
                <a:solidFill>
                  <a:schemeClr val="tx1"/>
                </a:solidFill>
              </a:rPr>
              <a:t>Entraînement adulte compétition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400" b="1" dirty="0" smtClean="0">
                <a:solidFill>
                  <a:schemeClr val="tx1"/>
                </a:solidFill>
              </a:rPr>
              <a:t>Mise à disposition de volants pour les entraînements libres</a:t>
            </a:r>
            <a:endParaRPr lang="fr-CH" sz="2400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Remerciements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772816"/>
            <a:ext cx="6554867" cy="3767670"/>
          </a:xfrm>
        </p:spPr>
        <p:txBody>
          <a:bodyPr/>
          <a:lstStyle/>
          <a:p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642910" y="1595021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6000" b="1" dirty="0">
                <a:latin typeface="Arial" pitchFamily="34" charset="0"/>
                <a:cs typeface="Arial" pitchFamily="34" charset="0"/>
              </a:rPr>
              <a:t>Merci !!</a:t>
            </a:r>
            <a:endParaRPr lang="fr-CH" sz="6000" dirty="0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8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trésorier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3400" y="533399"/>
            <a:ext cx="11263974" cy="7889577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12599" y="1582582"/>
            <a:ext cx="263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Budget </a:t>
            </a:r>
            <a:r>
              <a:rPr lang="fr-CH" sz="2800" dirty="0" smtClean="0"/>
              <a:t>2019</a:t>
            </a:r>
            <a:endParaRPr lang="fr-CH" sz="2800" dirty="0"/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1340768"/>
            <a:ext cx="447869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7234"/>
            <a:ext cx="4547892" cy="309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7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3" y="115888"/>
            <a:ext cx="2979737" cy="1063625"/>
          </a:xfrm>
        </p:spPr>
      </p:pic>
    </p:spTree>
    <p:extLst>
      <p:ext uri="{BB962C8B-B14F-4D97-AF65-F5344CB8AC3E}">
        <p14:creationId xmlns:p14="http://schemas.microsoft.com/office/powerpoint/2010/main" val="44721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78666" cy="1063186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523085"/>
              </p:ext>
            </p:extLst>
          </p:nvPr>
        </p:nvGraphicFramePr>
        <p:xfrm>
          <a:off x="191850" y="2231218"/>
          <a:ext cx="8798976" cy="425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2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29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8739">
                <a:tc>
                  <a:txBody>
                    <a:bodyPr/>
                    <a:lstStyle/>
                    <a:p>
                      <a:pPr algn="ctr"/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2017-2018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2018-2019</a:t>
                      </a:r>
                      <a:endParaRPr lang="fr-C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739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/>
                        <a:t>Joueurs actifs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96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91</a:t>
                      </a:r>
                      <a:endParaRPr lang="fr-C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739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/>
                        <a:t>Juniors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61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60</a:t>
                      </a:r>
                      <a:endParaRPr lang="fr-C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739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/>
                        <a:t>Licences S-B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74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77</a:t>
                      </a:r>
                      <a:endParaRPr lang="fr-C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739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/>
                        <a:t>Homme/Femme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70/30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dirty="0" smtClean="0"/>
                        <a:t>70/30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739">
                <a:tc>
                  <a:txBody>
                    <a:bodyPr/>
                    <a:lstStyle/>
                    <a:p>
                      <a:pPr algn="ctr"/>
                      <a:r>
                        <a:rPr lang="fr-CH" sz="2400" dirty="0"/>
                        <a:t>Equipes</a:t>
                      </a:r>
                      <a:r>
                        <a:rPr lang="fr-CH" sz="2400" baseline="0" dirty="0"/>
                        <a:t> IC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2</a:t>
                      </a:r>
                      <a:endParaRPr lang="fr-C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2400" dirty="0" smtClean="0"/>
                        <a:t>2</a:t>
                      </a:r>
                      <a:endParaRPr lang="fr-C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71800" y="1580783"/>
            <a:ext cx="3643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200" b="1" dirty="0">
                <a:latin typeface="Arial" pitchFamily="34" charset="0"/>
                <a:cs typeface="Arial" pitchFamily="34" charset="0"/>
              </a:rPr>
              <a:t>Quelques chiffres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3" name="Rectangle 2"/>
          <p:cNvSpPr/>
          <p:nvPr/>
        </p:nvSpPr>
        <p:spPr>
          <a:xfrm>
            <a:off x="348774" y="153140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747" lvl="1" algn="ctr"/>
            <a:r>
              <a:rPr lang="fr-CH" sz="3200" dirty="0" smtClean="0"/>
              <a:t>Tournoi interne</a:t>
            </a:r>
            <a:endParaRPr lang="fr-CH" sz="3200" dirty="0"/>
          </a:p>
          <a:p>
            <a:pPr marL="607402" lvl="1" indent="-165655" algn="ctr">
              <a:buFont typeface="Arial" pitchFamily="34" charset="0"/>
              <a:buChar char="•"/>
            </a:pPr>
            <a:endParaRPr lang="fr-CH" sz="3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99392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2978666" cy="10631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56" y="2276872"/>
            <a:ext cx="5665837" cy="42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3" name="Rectangle 2"/>
          <p:cNvSpPr/>
          <p:nvPr/>
        </p:nvSpPr>
        <p:spPr>
          <a:xfrm>
            <a:off x="357158" y="17008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747" lvl="1"/>
            <a:r>
              <a:rPr lang="fr-CH" sz="3200" dirty="0" smtClean="0"/>
              <a:t>2</a:t>
            </a:r>
            <a:r>
              <a:rPr lang="fr-CH" sz="3200" baseline="30000" dirty="0" smtClean="0"/>
              <a:t>ème</a:t>
            </a:r>
            <a:r>
              <a:rPr lang="fr-CH" sz="3200" dirty="0" smtClean="0"/>
              <a:t> journée du sport de la commune</a:t>
            </a:r>
          </a:p>
          <a:p>
            <a:pPr marL="441747" lvl="1"/>
            <a:endParaRPr lang="fr-CH" sz="3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99392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2978666" cy="10631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88" y="2420888"/>
            <a:ext cx="5580112" cy="41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3" name="Rectangle 2"/>
          <p:cNvSpPr/>
          <p:nvPr/>
        </p:nvSpPr>
        <p:spPr>
          <a:xfrm>
            <a:off x="372" y="150015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747" lvl="1" algn="ctr"/>
            <a:r>
              <a:rPr lang="fr-CH" sz="4000" dirty="0" smtClean="0"/>
              <a:t>40 ans du club</a:t>
            </a:r>
            <a:endParaRPr lang="fr-CH" sz="4000" dirty="0"/>
          </a:p>
          <a:p>
            <a:pPr marL="441747" lvl="1"/>
            <a:endParaRPr lang="fr-CH" sz="40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99392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2978666" cy="10631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920880" cy="42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3" name="Rectangle 2"/>
          <p:cNvSpPr/>
          <p:nvPr/>
        </p:nvSpPr>
        <p:spPr>
          <a:xfrm>
            <a:off x="467544" y="1438905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200" b="1" dirty="0">
                <a:latin typeface="Arial" pitchFamily="34" charset="0"/>
                <a:cs typeface="Arial" pitchFamily="34" charset="0"/>
              </a:rPr>
              <a:t>Tournois de doubles</a:t>
            </a:r>
          </a:p>
          <a:p>
            <a:pPr algn="ctr"/>
            <a:endParaRPr lang="fr-CH" sz="3200" b="1" dirty="0">
              <a:latin typeface="Arial" pitchFamily="34" charset="0"/>
              <a:cs typeface="Arial" pitchFamily="34" charset="0"/>
            </a:endParaRPr>
          </a:p>
          <a:p>
            <a:pPr marL="607402" lvl="1" indent="-165655">
              <a:buFont typeface="Arial" pitchFamily="34" charset="0"/>
              <a:buChar char="•"/>
            </a:pPr>
            <a:r>
              <a:rPr lang="fr-CH" sz="3200" dirty="0"/>
              <a:t> </a:t>
            </a:r>
            <a:r>
              <a:rPr lang="fr-CH" sz="3200" dirty="0" smtClean="0"/>
              <a:t>24-25 novembre 2019</a:t>
            </a:r>
            <a:endParaRPr lang="fr-CH" sz="3200" dirty="0"/>
          </a:p>
          <a:p>
            <a:pPr marL="607402" lvl="1" indent="-165655">
              <a:buFont typeface="Arial" pitchFamily="34" charset="0"/>
              <a:buChar char="•"/>
            </a:pPr>
            <a:r>
              <a:rPr lang="fr-CH" sz="3200" dirty="0"/>
              <a:t> 7</a:t>
            </a:r>
            <a:r>
              <a:rPr lang="fr-CH" sz="3200" dirty="0" smtClean="0"/>
              <a:t>9 participants</a:t>
            </a:r>
            <a:endParaRPr lang="fr-CH" sz="3200" dirty="0"/>
          </a:p>
          <a:p>
            <a:pPr marL="607402" lvl="1" indent="-165655">
              <a:buFont typeface="Arial" pitchFamily="34" charset="0"/>
              <a:buChar char="•"/>
            </a:pPr>
            <a:r>
              <a:rPr lang="fr-CH" sz="3200" dirty="0"/>
              <a:t> </a:t>
            </a:r>
            <a:r>
              <a:rPr lang="fr-CH" sz="3200" dirty="0" smtClean="0"/>
              <a:t>69 </a:t>
            </a:r>
            <a:r>
              <a:rPr lang="fr-CH" sz="3200" dirty="0"/>
              <a:t>paires</a:t>
            </a:r>
          </a:p>
          <a:p>
            <a:pPr marL="607402" lvl="1" indent="-165655">
              <a:buFont typeface="Arial" pitchFamily="34" charset="0"/>
              <a:buChar char="•"/>
            </a:pPr>
            <a:r>
              <a:rPr lang="fr-CH" sz="3200" dirty="0"/>
              <a:t> </a:t>
            </a:r>
            <a:r>
              <a:rPr lang="fr-CH" sz="3200" dirty="0" smtClean="0"/>
              <a:t>14 </a:t>
            </a:r>
            <a:r>
              <a:rPr lang="fr-CH" sz="3200" dirty="0"/>
              <a:t>joueurs </a:t>
            </a:r>
            <a:r>
              <a:rPr lang="fr-CH" sz="3200" dirty="0" err="1"/>
              <a:t>versoisiens</a:t>
            </a:r>
            <a:endParaRPr lang="fr-CH" sz="3200" dirty="0"/>
          </a:p>
          <a:p>
            <a:pPr marL="607402" lvl="1" indent="-165655">
              <a:buFont typeface="Arial" pitchFamily="34" charset="0"/>
              <a:buChar char="•"/>
            </a:pPr>
            <a:r>
              <a:rPr lang="fr-CH" sz="3200" dirty="0"/>
              <a:t> </a:t>
            </a:r>
            <a:r>
              <a:rPr lang="fr-CH" sz="3200" dirty="0" smtClean="0"/>
              <a:t>7 </a:t>
            </a:r>
            <a:r>
              <a:rPr lang="fr-CH" sz="3200" dirty="0"/>
              <a:t>juniors du club</a:t>
            </a:r>
          </a:p>
          <a:p>
            <a:pPr marL="607402" lvl="1" indent="-165655">
              <a:buFont typeface="Arial" pitchFamily="34" charset="0"/>
              <a:buChar char="•"/>
            </a:pPr>
            <a:r>
              <a:rPr lang="fr-CH" sz="3200" dirty="0"/>
              <a:t> Succès sportif et </a:t>
            </a:r>
            <a:br>
              <a:rPr lang="fr-CH" sz="3200" dirty="0"/>
            </a:br>
            <a:r>
              <a:rPr lang="fr-CH" sz="3200" dirty="0"/>
              <a:t>financier pour le club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H" sz="3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99392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2978666" cy="10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1887"/>
            <a:ext cx="9144000" cy="13572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fr-C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Espace réservé du contenu 3" descr="badm bbc logo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2571736" cy="1058581"/>
          </a:xfrm>
        </p:spPr>
      </p:pic>
      <p:sp>
        <p:nvSpPr>
          <p:cNvPr id="3" name="Rectangle 2"/>
          <p:cNvSpPr/>
          <p:nvPr/>
        </p:nvSpPr>
        <p:spPr>
          <a:xfrm>
            <a:off x="467544" y="1438905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200" b="1" dirty="0">
                <a:latin typeface="Arial" pitchFamily="34" charset="0"/>
                <a:cs typeface="Arial" pitchFamily="34" charset="0"/>
              </a:rPr>
              <a:t>Tournois de </a:t>
            </a:r>
            <a:r>
              <a:rPr lang="fr-CH" sz="3200" b="1" dirty="0" smtClean="0">
                <a:latin typeface="Arial" pitchFamily="34" charset="0"/>
                <a:cs typeface="Arial" pitchFamily="34" charset="0"/>
              </a:rPr>
              <a:t>doubles</a:t>
            </a:r>
            <a:endParaRPr lang="fr-CH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99392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Rapport du président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2978666" cy="10631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2" y="1521110"/>
            <a:ext cx="2291819" cy="46708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50" y="2101557"/>
            <a:ext cx="3842619" cy="26877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24130"/>
            <a:ext cx="4054042" cy="2513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33" y="3924129"/>
            <a:ext cx="3116957" cy="25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</TotalTime>
  <Words>2037</Words>
  <Application>Microsoft Office PowerPoint</Application>
  <PresentationFormat>Affichage à l'écran (4:3)</PresentationFormat>
  <Paragraphs>388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Wingdings 3</vt:lpstr>
      <vt:lpstr>Secteur</vt:lpstr>
      <vt:lpstr>Assemblée générale ordinaire</vt:lpstr>
      <vt:lpstr> Ordre du jour</vt:lpstr>
      <vt:lpstr> Acceptation du P.V.  de l’AGO 2018</vt:lpstr>
      <vt:lpstr> Rapport du président</vt:lpstr>
      <vt:lpstr>Rapport du président</vt:lpstr>
      <vt:lpstr>Rapport du président</vt:lpstr>
      <vt:lpstr>Rapport du président</vt:lpstr>
      <vt:lpstr>Rapport du président</vt:lpstr>
      <vt:lpstr>Rapport du président</vt:lpstr>
      <vt:lpstr>Rapport du président</vt:lpstr>
      <vt:lpstr>Compétition </vt:lpstr>
      <vt:lpstr>Compétition   </vt:lpstr>
      <vt:lpstr>Compétition </vt:lpstr>
      <vt:lpstr>Rapport du président</vt:lpstr>
      <vt:lpstr> Juniors</vt:lpstr>
      <vt:lpstr>Juniors </vt:lpstr>
      <vt:lpstr>Juniors </vt:lpstr>
      <vt:lpstr>Juniors </vt:lpstr>
      <vt:lpstr>Juniors </vt:lpstr>
      <vt:lpstr>Sponsors</vt:lpstr>
      <vt:lpstr>Rapport du trésorier</vt:lpstr>
      <vt:lpstr> Rapport du trésorier</vt:lpstr>
      <vt:lpstr> Rapport du trésorier</vt:lpstr>
      <vt:lpstr> Dépenses</vt:lpstr>
      <vt:lpstr> Recettes</vt:lpstr>
      <vt:lpstr> Rapport des  vérificateurs aux comptes</vt:lpstr>
      <vt:lpstr> Acceptation des divers   rapports</vt:lpstr>
      <vt:lpstr> Elections</vt:lpstr>
      <vt:lpstr> Elections</vt:lpstr>
      <vt:lpstr> Perspectives 2019-2020 </vt:lpstr>
      <vt:lpstr> Perspectives 2019-2020</vt:lpstr>
      <vt:lpstr> Propositions individuelles</vt:lpstr>
      <vt:lpstr> Remerciements</vt:lpstr>
      <vt:lpstr> Rapport du trésorier</vt:lpstr>
      <vt:lpstr>Présentation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ordinaire</dc:title>
  <dc:creator>Your User Name</dc:creator>
  <cp:lastModifiedBy>FLEISCHMANN Mark</cp:lastModifiedBy>
  <cp:revision>585</cp:revision>
  <cp:lastPrinted>2012-04-22T20:46:06Z</cp:lastPrinted>
  <dcterms:created xsi:type="dcterms:W3CDTF">2009-04-18T15:02:19Z</dcterms:created>
  <dcterms:modified xsi:type="dcterms:W3CDTF">2019-04-09T15:05:52Z</dcterms:modified>
</cp:coreProperties>
</file>